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sldIdLst>
    <p:sldId id="257" r:id="rId3"/>
    <p:sldId id="277" r:id="rId4"/>
    <p:sldId id="258" r:id="rId5"/>
    <p:sldId id="256" r:id="rId6"/>
    <p:sldId id="274" r:id="rId7"/>
    <p:sldId id="275" r:id="rId8"/>
    <p:sldId id="262" r:id="rId9"/>
    <p:sldId id="261" r:id="rId10"/>
    <p:sldId id="264" r:id="rId11"/>
    <p:sldId id="276" r:id="rId12"/>
    <p:sldId id="260" r:id="rId13"/>
    <p:sldId id="268" r:id="rId14"/>
    <p:sldId id="259" r:id="rId15"/>
    <p:sldId id="270" r:id="rId16"/>
    <p:sldId id="271" r:id="rId17"/>
    <p:sldId id="272" r:id="rId18"/>
    <p:sldId id="266" r:id="rId19"/>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FF99"/>
    <a:srgbClr val="CCFF99"/>
    <a:srgbClr val="5AE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94" autoAdjust="0"/>
  </p:normalViewPr>
  <p:slideViewPr>
    <p:cSldViewPr>
      <p:cViewPr>
        <p:scale>
          <a:sx n="75" d="100"/>
          <a:sy n="75" d="100"/>
        </p:scale>
        <p:origin x="-1014" y="-702"/>
      </p:cViewPr>
      <p:guideLst>
        <p:guide orient="horz" pos="2160"/>
        <p:guide pos="2880"/>
      </p:guideLst>
    </p:cSldViewPr>
  </p:slideViewPr>
  <p:outlineViewPr>
    <p:cViewPr>
      <p:scale>
        <a:sx n="33" d="100"/>
        <a:sy n="33" d="100"/>
      </p:scale>
      <p:origin x="0" y="134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28.04.2022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28.04.2022</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3200" dirty="0">
                <a:latin typeface="Times New Roman" panose="02020603050405020304" pitchFamily="18" charset="0"/>
                <a:cs typeface="Times New Roman" panose="02020603050405020304" pitchFamily="18" charset="0"/>
              </a:rPr>
              <a:t>ООО «Вторичное вскрытие пласта»</a:t>
            </a:r>
          </a:p>
        </p:txBody>
      </p:sp>
      <p:sp>
        <p:nvSpPr>
          <p:cNvPr id="6" name="Объект 5"/>
          <p:cNvSpPr>
            <a:spLocks noGrp="1"/>
          </p:cNvSpPr>
          <p:nvPr>
            <p:ph idx="1"/>
          </p:nvPr>
        </p:nvSpPr>
        <p:spPr/>
        <p:txBody>
          <a:bodyPr/>
          <a:lstStyle/>
          <a:p>
            <a:pPr marL="0" indent="0" algn="ctr">
              <a:buNone/>
            </a:pPr>
            <a:endParaRPr lang="ru-RU" dirty="0"/>
          </a:p>
          <a:p>
            <a:pPr marL="0" indent="0" algn="ctr">
              <a:buNone/>
            </a:pPr>
            <a:r>
              <a:rPr lang="ru-RU" dirty="0">
                <a:latin typeface="Times New Roman" panose="02020603050405020304" pitchFamily="18" charset="0"/>
                <a:cs typeface="Times New Roman" panose="02020603050405020304" pitchFamily="18" charset="0"/>
              </a:rPr>
              <a:t>Презентация</a:t>
            </a:r>
            <a:r>
              <a:rPr lang="ru-RU" dirty="0"/>
              <a:t> </a:t>
            </a:r>
          </a:p>
          <a:p>
            <a:pPr marL="0" indent="0" algn="ctr">
              <a:buNone/>
            </a:pPr>
            <a:endParaRPr lang="ru-RU" dirty="0"/>
          </a:p>
          <a:p>
            <a:pPr marL="0" indent="0" algn="ctr">
              <a:buNone/>
            </a:pPr>
            <a:r>
              <a:rPr lang="ru-RU" b="1" dirty="0">
                <a:effectLst>
                  <a:outerShdw blurRad="38100" dist="38100" dir="2700000" algn="tl">
                    <a:srgbClr val="000000">
                      <a:alpha val="43137"/>
                    </a:srgbClr>
                  </a:outerShdw>
                </a:effectLst>
                <a:latin typeface="Times New Roman" pitchFamily="18" charset="0"/>
                <a:cs typeface="Times New Roman" pitchFamily="18" charset="0"/>
              </a:rPr>
              <a:t>Технология вторичного вскрытия пласта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УБФК 22х1250</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a:bodyPr>
          <a:lstStyle/>
          <a:p>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Временные трудозатраты на 1 канал</a:t>
            </a:r>
            <a:r>
              <a:rPr lang="ru-RU" sz="2400" dirty="0">
                <a:effectLst>
                  <a:outerShdw blurRad="38100" dist="38100" dir="2700000" algn="tl">
                    <a:srgbClr val="000000">
                      <a:alpha val="43137"/>
                    </a:srgbClr>
                  </a:outerShdw>
                </a:effectLst>
              </a:rPr>
              <a:t>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718704402"/>
              </p:ext>
            </p:extLst>
          </p:nvPr>
        </p:nvGraphicFramePr>
        <p:xfrm>
          <a:off x="214282" y="620685"/>
          <a:ext cx="8715435" cy="5949557"/>
        </p:xfrm>
        <a:graphic>
          <a:graphicData uri="http://schemas.openxmlformats.org/drawingml/2006/table">
            <a:tbl>
              <a:tblPr firstRow="1" firstCol="1" bandRow="1"/>
              <a:tblGrid>
                <a:gridCol w="4429156">
                  <a:extLst>
                    <a:ext uri="{9D8B030D-6E8A-4147-A177-3AD203B41FA5}">
                      <a16:colId xmlns:a16="http://schemas.microsoft.com/office/drawing/2014/main" xmlns="" val="20000"/>
                    </a:ext>
                  </a:extLst>
                </a:gridCol>
                <a:gridCol w="2071702">
                  <a:extLst>
                    <a:ext uri="{9D8B030D-6E8A-4147-A177-3AD203B41FA5}">
                      <a16:colId xmlns:a16="http://schemas.microsoft.com/office/drawing/2014/main" xmlns="" val="20001"/>
                    </a:ext>
                  </a:extLst>
                </a:gridCol>
                <a:gridCol w="2214577">
                  <a:extLst>
                    <a:ext uri="{9D8B030D-6E8A-4147-A177-3AD203B41FA5}">
                      <a16:colId xmlns:a16="http://schemas.microsoft.com/office/drawing/2014/main" xmlns="" val="20002"/>
                    </a:ext>
                  </a:extLst>
                </a:gridCol>
              </a:tblGrid>
              <a:tr h="224044">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Виды работ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ООО «ВВП»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ООО «НТНС»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5776">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Шаблонирование на кабеле (Ø146)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Сборка компоновки для спуска на НКТ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Спуск компоновки на НКТ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Привязка по ГК.ЛМ.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Промывка НКТ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Посадка на якорь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Спуск прибора на каротажном</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кабеле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Сверление метала</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и цементного камня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Бурение 1 канала на 2 метра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Подъем прибора на каротажном кабеле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Замена гибкого вала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Спуск прибора на каротажном кабеле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Сверление породы до 2</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метров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Подъем прибора на каротажном кабеле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Подъем компоновки</a:t>
                      </a:r>
                      <a:r>
                        <a:rPr lang="ru-RU" sz="1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на НКТ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Разборка компоновки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24044">
                <a:tc>
                  <a:txBody>
                    <a:bodyPr/>
                    <a:lstStyle/>
                    <a:p>
                      <a:pPr>
                        <a:lnSpc>
                          <a:spcPct val="107000"/>
                        </a:lnSpc>
                        <a:spcAft>
                          <a:spcPts val="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Работа ППУ (пропарка оборудования)*</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24044">
                <a:tc>
                  <a:txBody>
                    <a:bodyPr/>
                    <a:lstStyle/>
                    <a:p>
                      <a:pPr>
                        <a:lnSpc>
                          <a:spcPct val="107000"/>
                        </a:lnSpc>
                        <a:spcAft>
                          <a:spcPts val="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Подвоз воды*</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24044">
                <a:tc>
                  <a:txBody>
                    <a:bodyPr/>
                    <a:lstStyle/>
                    <a:p>
                      <a:pPr>
                        <a:lnSpc>
                          <a:spcPct val="107000"/>
                        </a:lnSpc>
                        <a:spcAft>
                          <a:spcPts val="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Дежурство автоцистерн*</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339379">
                <a:tc>
                  <a:txBody>
                    <a:bodyPr/>
                    <a:lstStyle/>
                    <a:p>
                      <a:pPr>
                        <a:lnSpc>
                          <a:spcPct val="107000"/>
                        </a:lnSpc>
                        <a:spcAft>
                          <a:spcPts val="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Работа бригады КРС (СПО НКТ)*</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24044">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Дежурство бригады КРС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507820">
                <a:tc>
                  <a:txBody>
                    <a:bodyPr/>
                    <a:lstStyle/>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Итого: примерное время на бурение (вскрытие) одного канала на 2м</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3 часа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48 часов</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256077">
                <a:tc gridSpan="3">
                  <a:txBody>
                    <a:bodyPr/>
                    <a:lstStyle/>
                    <a:p>
                      <a:pPr>
                        <a:lnSpc>
                          <a:spcPct val="107000"/>
                        </a:lnSpc>
                        <a:spcAft>
                          <a:spcPts val="0"/>
                        </a:spcAft>
                      </a:pPr>
                      <a:r>
                        <a:rPr lang="ru-R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Примечание: * - оплачивается заказчиком</a:t>
                      </a: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24" marR="50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146534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40">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p:spPr>
        <p:txBody>
          <a:bodyPr>
            <a:noAutofit/>
          </a:bodyPr>
          <a:lstStyle/>
          <a:p>
            <a:r>
              <a:rPr lang="ru-RU" sz="2400" dirty="0">
                <a:effectLst>
                  <a:outerShdw blurRad="38100" dist="38100" dir="2700000" algn="tl">
                    <a:srgbClr val="000000">
                      <a:alpha val="43137"/>
                    </a:srgbClr>
                  </a:outerShdw>
                </a:effectLst>
                <a:latin typeface="Times New Roman" pitchFamily="18" charset="0"/>
                <a:cs typeface="Times New Roman" pitchFamily="18" charset="0"/>
              </a:rPr>
              <a:t>Результаты работы устройства до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модернизации при длине канала 1000 мм</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695753419"/>
              </p:ext>
            </p:extLst>
          </p:nvPr>
        </p:nvGraphicFramePr>
        <p:xfrm>
          <a:off x="108465" y="908720"/>
          <a:ext cx="9035535" cy="5540569"/>
        </p:xfrm>
        <a:graphic>
          <a:graphicData uri="http://schemas.openxmlformats.org/drawingml/2006/table">
            <a:tbl>
              <a:tblPr firstRow="1" firstCol="1" lastRow="1" lastCol="1" bandRow="1" bandCol="1"/>
              <a:tblGrid>
                <a:gridCol w="1583215">
                  <a:extLst>
                    <a:ext uri="{9D8B030D-6E8A-4147-A177-3AD203B41FA5}">
                      <a16:colId xmlns:a16="http://schemas.microsoft.com/office/drawing/2014/main" xmlns="" val="20001"/>
                    </a:ext>
                  </a:extLst>
                </a:gridCol>
                <a:gridCol w="1152127">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614723">
                  <a:extLst>
                    <a:ext uri="{9D8B030D-6E8A-4147-A177-3AD203B41FA5}">
                      <a16:colId xmlns:a16="http://schemas.microsoft.com/office/drawing/2014/main" xmlns="" val="20004"/>
                    </a:ext>
                  </a:extLst>
                </a:gridCol>
                <a:gridCol w="1185477">
                  <a:extLst>
                    <a:ext uri="{9D8B030D-6E8A-4147-A177-3AD203B41FA5}">
                      <a16:colId xmlns:a16="http://schemas.microsoft.com/office/drawing/2014/main" xmlns="" val="20005"/>
                    </a:ext>
                  </a:extLst>
                </a:gridCol>
                <a:gridCol w="1201363">
                  <a:extLst>
                    <a:ext uri="{9D8B030D-6E8A-4147-A177-3AD203B41FA5}">
                      <a16:colId xmlns:a16="http://schemas.microsoft.com/office/drawing/2014/main" xmlns="" val="20006"/>
                    </a:ext>
                  </a:extLst>
                </a:gridCol>
                <a:gridCol w="2331781">
                  <a:extLst>
                    <a:ext uri="{9D8B030D-6E8A-4147-A177-3AD203B41FA5}">
                      <a16:colId xmlns:a16="http://schemas.microsoft.com/office/drawing/2014/main" xmlns="" val="20007"/>
                    </a:ext>
                  </a:extLst>
                </a:gridCol>
                <a:gridCol w="174761">
                  <a:extLst>
                    <a:ext uri="{9D8B030D-6E8A-4147-A177-3AD203B41FA5}">
                      <a16:colId xmlns:a16="http://schemas.microsoft.com/office/drawing/2014/main" xmlns="" val="20008"/>
                    </a:ext>
                  </a:extLst>
                </a:gridCol>
              </a:tblGrid>
              <a:tr h="78828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Заказчик</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Месторождение</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Интервал</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Кол-во каналов</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Дебет скважины до работы с прибором УФПК-1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Дебет скважины после формирования канала прибором УФПК-1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Примечание</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spcAft>
                          <a:spcPts val="0"/>
                        </a:spcAft>
                      </a:pPr>
                      <a:r>
                        <a:rPr lang="ru-RU" sz="1200" dirty="0">
                          <a:effectLst/>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a:txBody>
                  <a:tcPr marL="63595" marR="63595" marT="0" marB="0">
                    <a:lnL w="12700" cap="flat" cmpd="sng" algn="ctr">
                      <a:solidFill>
                        <a:srgbClr val="000000"/>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0000"/>
                  </a:ext>
                </a:extLst>
              </a:tr>
              <a:tr h="573296">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ТПП</a:t>
                      </a:r>
                    </a:p>
                    <a:p>
                      <a:pPr>
                        <a:spcAft>
                          <a:spcPts val="0"/>
                        </a:spcAft>
                      </a:pPr>
                      <a:r>
                        <a:rPr lang="ru-RU" sz="900" dirty="0" smtClean="0">
                          <a:effectLst/>
                          <a:latin typeface="Times New Roman" panose="02020603050405020304" pitchFamily="18" charset="0"/>
                          <a:ea typeface="Times New Roman" panose="02020603050405020304" pitchFamily="18" charset="0"/>
                        </a:rPr>
                        <a:t>«ЛУКОЙЛ-Усинскнефтегаз</a:t>
                      </a:r>
                      <a:r>
                        <a:rPr lang="ru-RU" sz="900" dirty="0">
                          <a:effectLst/>
                          <a:latin typeface="Times New Roman" panose="02020603050405020304" pitchFamily="18" charset="0"/>
                          <a:ea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Возейское </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900" dirty="0">
                          <a:effectLst/>
                          <a:latin typeface="Times New Roman" panose="02020603050405020304" pitchFamily="18" charset="0"/>
                          <a:ea typeface="Times New Roman" panose="02020603050405020304" pitchFamily="18" charset="0"/>
                        </a:rPr>
                        <a:t>Скв. №560</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1688;1689</a:t>
                      </a:r>
                      <a:r>
                        <a:rPr lang="ru-RU" sz="900" dirty="0" smtClean="0">
                          <a:effectLst/>
                          <a:latin typeface="Times New Roman" panose="02020603050405020304" pitchFamily="18" charset="0"/>
                          <a:ea typeface="Times New Roman" panose="02020603050405020304" pitchFamily="18" charset="0"/>
                        </a:rPr>
                        <a:t>;</a:t>
                      </a:r>
                    </a:p>
                    <a:p>
                      <a:pPr>
                        <a:spcAft>
                          <a:spcPts val="0"/>
                        </a:spcAft>
                      </a:pPr>
                      <a:r>
                        <a:rPr lang="ru-RU" sz="900" dirty="0" smtClean="0">
                          <a:effectLst/>
                          <a:latin typeface="Times New Roman" panose="02020603050405020304" pitchFamily="18" charset="0"/>
                          <a:ea typeface="Times New Roman" panose="02020603050405020304" pitchFamily="18" charset="0"/>
                        </a:rPr>
                        <a:t>1690;1691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4</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ж-1,65</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ж-4,26</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Промысловое испытание устройства, улучшенное гидродинамические свойства вскрытия продуктивных пластов.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1"/>
                  </a:ext>
                </a:extLst>
              </a:tr>
              <a:tr h="438621">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ТПП</a:t>
                      </a:r>
                    </a:p>
                    <a:p>
                      <a:pPr>
                        <a:spcAft>
                          <a:spcPts val="0"/>
                        </a:spcAft>
                      </a:pPr>
                      <a:r>
                        <a:rPr lang="ru-RU" sz="900" dirty="0" smtClean="0">
                          <a:effectLst/>
                          <a:latin typeface="Times New Roman" panose="02020603050405020304" pitchFamily="18" charset="0"/>
                          <a:ea typeface="Times New Roman" panose="02020603050405020304" pitchFamily="18" charset="0"/>
                        </a:rPr>
                        <a:t>«ЛУКОЙЛ-Усинскнефтегаз</a:t>
                      </a:r>
                      <a:r>
                        <a:rPr lang="ru-RU" sz="900" dirty="0">
                          <a:effectLst/>
                          <a:latin typeface="Times New Roman" panose="02020603050405020304" pitchFamily="18" charset="0"/>
                          <a:ea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5720">
                        <a:spcAft>
                          <a:spcPts val="0"/>
                        </a:spcAft>
                      </a:pPr>
                      <a:r>
                        <a:rPr lang="ru-RU" sz="900" dirty="0">
                          <a:effectLst/>
                          <a:latin typeface="Times New Roman" panose="02020603050405020304" pitchFamily="18" charset="0"/>
                          <a:ea typeface="Times New Roman" panose="02020603050405020304" pitchFamily="18" charset="0"/>
                        </a:rPr>
                        <a:t>Возейское </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900" dirty="0">
                          <a:effectLst/>
                          <a:latin typeface="Times New Roman" panose="02020603050405020304" pitchFamily="18" charset="0"/>
                          <a:ea typeface="Times New Roman" panose="02020603050405020304" pitchFamily="18" charset="0"/>
                        </a:rPr>
                        <a:t>Скв. №442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1571;1577,5; 1578;1579</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4</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ж-2,57</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ж-6,61</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Промысловое испытание устройства, улучшенное гидродинамические свойства вскрытия продуктивных пластов.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2"/>
                  </a:ext>
                </a:extLst>
              </a:tr>
              <a:tr h="344871">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ЗАО «Татех»</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1200" dirty="0">
                          <a:effectLst/>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Онбийское </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900" dirty="0" smtClean="0">
                          <a:effectLst/>
                          <a:latin typeface="Times New Roman" panose="02020603050405020304" pitchFamily="18" charset="0"/>
                          <a:ea typeface="Times New Roman" panose="02020603050405020304" pitchFamily="18" charset="0"/>
                        </a:rPr>
                        <a:t>Скв. </a:t>
                      </a:r>
                      <a:r>
                        <a:rPr lang="ru-RU" sz="900" dirty="0">
                          <a:effectLst/>
                          <a:latin typeface="Times New Roman" panose="02020603050405020304" pitchFamily="18" charset="0"/>
                          <a:ea typeface="Times New Roman" panose="02020603050405020304" pitchFamily="18" charset="0"/>
                        </a:rPr>
                        <a:t>№11574</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1134,61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ж-0,2</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ж-4</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Дебит с 0 вырос до 4 м</a:t>
                      </a:r>
                      <a:r>
                        <a:rPr lang="ru-RU" sz="900" baseline="30000" dirty="0">
                          <a:effectLst/>
                          <a:latin typeface="Times New Roman" panose="02020603050405020304" pitchFamily="18" charset="0"/>
                          <a:ea typeface="Times New Roman" panose="02020603050405020304" pitchFamily="18" charset="0"/>
                        </a:rPr>
                        <a:t>3 </a:t>
                      </a:r>
                      <a:r>
                        <a:rPr lang="ru-RU" sz="900" dirty="0">
                          <a:effectLst/>
                          <a:latin typeface="Times New Roman" panose="02020603050405020304" pitchFamily="18" charset="0"/>
                          <a:ea typeface="Times New Roman" panose="02020603050405020304" pitchFamily="18" charset="0"/>
                        </a:rPr>
                        <a:t>в сутки, обводненность со 100 % упала до 30%</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3"/>
                  </a:ext>
                </a:extLst>
              </a:tr>
              <a:tr h="344871">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ЗАО «Татех»</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1200" dirty="0">
                          <a:effectLst/>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Онбийское </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900" dirty="0">
                          <a:effectLst/>
                          <a:latin typeface="Times New Roman" panose="02020603050405020304" pitchFamily="18" charset="0"/>
                          <a:ea typeface="Times New Roman" panose="02020603050405020304" pitchFamily="18" charset="0"/>
                        </a:rPr>
                        <a:t>Скв. №11268</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914,1;908,5.</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ж-3,2</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ж-6,8</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Дебит по жидкости вырос с 3,2 м</a:t>
                      </a:r>
                      <a:r>
                        <a:rPr lang="ru-RU" sz="900" baseline="30000" dirty="0">
                          <a:effectLst/>
                          <a:latin typeface="Times New Roman" panose="02020603050405020304" pitchFamily="18" charset="0"/>
                          <a:ea typeface="Times New Roman" panose="02020603050405020304" pitchFamily="18" charset="0"/>
                        </a:rPr>
                        <a:t>3 </a:t>
                      </a:r>
                      <a:r>
                        <a:rPr lang="ru-RU" sz="900" dirty="0">
                          <a:effectLst/>
                          <a:latin typeface="Times New Roman" panose="02020603050405020304" pitchFamily="18" charset="0"/>
                          <a:ea typeface="Times New Roman" panose="02020603050405020304" pitchFamily="18" charset="0"/>
                        </a:rPr>
                        <a:t>в сутки до 6,8 м</a:t>
                      </a:r>
                      <a:r>
                        <a:rPr lang="ru-RU" sz="900" baseline="30000" dirty="0">
                          <a:effectLst/>
                          <a:latin typeface="Times New Roman" panose="02020603050405020304" pitchFamily="18" charset="0"/>
                          <a:ea typeface="Times New Roman" panose="02020603050405020304" pitchFamily="18" charset="0"/>
                        </a:rPr>
                        <a:t>3</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4"/>
                  </a:ext>
                </a:extLst>
              </a:tr>
              <a:tr h="399719">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ТПП </a:t>
                      </a:r>
                      <a:r>
                        <a:rPr lang="ru-RU" sz="900" dirty="0">
                          <a:effectLst/>
                          <a:latin typeface="Times New Roman" panose="02020603050405020304" pitchFamily="18" charset="0"/>
                          <a:ea typeface="Times New Roman" panose="02020603050405020304" pitchFamily="18" charset="0"/>
                        </a:rPr>
                        <a:t>«</a:t>
                      </a:r>
                      <a:r>
                        <a:rPr lang="ru-RU" sz="900" dirty="0" smtClean="0">
                          <a:effectLst/>
                          <a:latin typeface="Times New Roman" panose="02020603050405020304" pitchFamily="18" charset="0"/>
                          <a:ea typeface="Times New Roman" panose="02020603050405020304" pitchFamily="18" charset="0"/>
                        </a:rPr>
                        <a:t>Каголымнефтегаз</a:t>
                      </a:r>
                      <a:r>
                        <a:rPr lang="ru-RU" sz="900" dirty="0">
                          <a:effectLst/>
                          <a:latin typeface="Times New Roman" panose="02020603050405020304" pitchFamily="18" charset="0"/>
                          <a:ea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1200" dirty="0">
                          <a:effectLst/>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Ватьёганское </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900" dirty="0" smtClean="0">
                          <a:effectLst/>
                          <a:latin typeface="Times New Roman" panose="02020603050405020304" pitchFamily="18" charset="0"/>
                          <a:ea typeface="Times New Roman" panose="02020603050405020304" pitchFamily="18" charset="0"/>
                        </a:rPr>
                        <a:t>Скв</a:t>
                      </a:r>
                      <a:r>
                        <a:rPr lang="en-US" sz="90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a:t>
                      </a:r>
                      <a:r>
                        <a:rPr lang="ru-RU" sz="900" dirty="0">
                          <a:effectLst/>
                          <a:latin typeface="Times New Roman" panose="02020603050405020304" pitchFamily="18" charset="0"/>
                          <a:ea typeface="Times New Roman" panose="02020603050405020304" pitchFamily="18" charset="0"/>
                        </a:rPr>
                        <a:t>86 П</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2904</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effectLst/>
                          <a:latin typeface="Times New Roman" panose="02020603050405020304" pitchFamily="18" charset="0"/>
                          <a:ea typeface="Times New Roman" panose="02020603050405020304" pitchFamily="18" charset="0"/>
                        </a:rPr>
                        <a:t>Скважина из бурения </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effectLst/>
                          <a:latin typeface="Times New Roman" panose="02020603050405020304" pitchFamily="18" charset="0"/>
                          <a:ea typeface="Times New Roman" panose="02020603050405020304" pitchFamily="18" charset="0"/>
                        </a:rPr>
                        <a:t>Получен приток нефти</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Получен приток нефти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5"/>
                  </a:ext>
                </a:extLst>
              </a:tr>
              <a:tr h="344871">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ЗАО «Татех»</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1200" dirty="0">
                          <a:effectLst/>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Онбийское</a:t>
                      </a:r>
                      <a:endParaRPr lang="ru-RU" sz="1100" dirty="0">
                        <a:effectLst/>
                        <a:latin typeface="Times New Roman" panose="02020603050405020304" pitchFamily="18" charset="0"/>
                        <a:ea typeface="Times New Roman" panose="02020603050405020304" pitchFamily="18" charset="0"/>
                      </a:endParaRPr>
                    </a:p>
                    <a:p>
                      <a:pPr>
                        <a:spcAft>
                          <a:spcPts val="0"/>
                        </a:spcAft>
                      </a:pPr>
                      <a:r>
                        <a:rPr lang="ru-RU" sz="900" dirty="0" smtClean="0">
                          <a:effectLst/>
                          <a:latin typeface="Times New Roman" panose="02020603050405020304" pitchFamily="18" charset="0"/>
                          <a:ea typeface="Times New Roman" panose="02020603050405020304" pitchFamily="18" charset="0"/>
                        </a:rPr>
                        <a:t>Скв</a:t>
                      </a:r>
                      <a:r>
                        <a:rPr lang="en-US" sz="90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a:t>
                      </a:r>
                      <a:r>
                        <a:rPr lang="ru-RU" sz="900" dirty="0">
                          <a:effectLst/>
                          <a:latin typeface="Times New Roman" panose="02020603050405020304" pitchFamily="18" charset="0"/>
                          <a:ea typeface="Times New Roman" panose="02020603050405020304" pitchFamily="18" charset="0"/>
                        </a:rPr>
                        <a:t>11289</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1096,5;1095,5</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ж-3,0 м³/сут.</a:t>
                      </a:r>
                    </a:p>
                    <a:p>
                      <a:pPr>
                        <a:spcAft>
                          <a:spcPts val="0"/>
                        </a:spcAft>
                      </a:pPr>
                      <a:r>
                        <a:rPr lang="ru-RU" sz="1100" dirty="0">
                          <a:effectLst/>
                          <a:latin typeface="Times New Roman" panose="02020603050405020304" pitchFamily="18" charset="0"/>
                          <a:ea typeface="Times New Roman" panose="02020603050405020304" pitchFamily="18" charset="0"/>
                        </a:rPr>
                        <a:t>83% обв.</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ж-3,0 м³/сут.</a:t>
                      </a:r>
                    </a:p>
                    <a:p>
                      <a:pPr>
                        <a:spcAft>
                          <a:spcPts val="0"/>
                        </a:spcAft>
                      </a:pPr>
                      <a:r>
                        <a:rPr lang="ru-RU" sz="1100" dirty="0">
                          <a:effectLst/>
                          <a:latin typeface="Times New Roman" panose="02020603050405020304" pitchFamily="18" charset="0"/>
                          <a:ea typeface="Times New Roman" panose="02020603050405020304" pitchFamily="18" charset="0"/>
                        </a:rPr>
                        <a:t>12% обв.</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Длина каждого канала 1000мм.</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6"/>
                  </a:ext>
                </a:extLst>
              </a:tr>
              <a:tr h="344871">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НГДУ «Азнакаевскнефть»</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Азнакаевское </a:t>
                      </a:r>
                      <a:r>
                        <a:rPr lang="en-US" sz="90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скв</a:t>
                      </a:r>
                      <a:r>
                        <a:rPr lang="en-US" sz="900" dirty="0" smtClean="0">
                          <a:effectLst/>
                          <a:latin typeface="Times New Roman" panose="02020603050405020304" pitchFamily="18" charset="0"/>
                          <a:ea typeface="Times New Roman" panose="02020603050405020304" pitchFamily="18" charset="0"/>
                        </a:rPr>
                        <a:t>.</a:t>
                      </a:r>
                      <a:r>
                        <a:rPr lang="en-US" sz="900" baseline="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a:t>
                      </a:r>
                      <a:r>
                        <a:rPr lang="ru-RU" sz="900" dirty="0">
                          <a:effectLst/>
                          <a:latin typeface="Times New Roman" panose="02020603050405020304" pitchFamily="18" charset="0"/>
                          <a:ea typeface="Times New Roman" panose="02020603050405020304" pitchFamily="18" charset="0"/>
                        </a:rPr>
                        <a:t>4671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smtClean="0">
                          <a:effectLst/>
                          <a:latin typeface="Times New Roman" panose="02020603050405020304" pitchFamily="18" charset="0"/>
                          <a:ea typeface="Times New Roman" panose="02020603050405020304" pitchFamily="18" charset="0"/>
                        </a:rPr>
                        <a:t>1662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ж-2,4</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ж-4,8</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Длина канала 1000 мм. 4,8 м</a:t>
                      </a:r>
                      <a:r>
                        <a:rPr lang="ru-RU" sz="900" baseline="30000" dirty="0">
                          <a:effectLst/>
                          <a:latin typeface="Times New Roman" panose="02020603050405020304" pitchFamily="18" charset="0"/>
                          <a:ea typeface="Times New Roman" panose="02020603050405020304" pitchFamily="18" charset="0"/>
                        </a:rPr>
                        <a:t>3</a:t>
                      </a:r>
                      <a:r>
                        <a:rPr lang="ru-RU" sz="900" dirty="0">
                          <a:effectLst/>
                          <a:latin typeface="Times New Roman" panose="02020603050405020304" pitchFamily="18" charset="0"/>
                          <a:ea typeface="Times New Roman" panose="02020603050405020304" pitchFamily="18" charset="0"/>
                        </a:rPr>
                        <a:t> по жидкости 4% воды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 </a:t>
                      </a:r>
                      <a:endParaRPr lang="ru-RU" sz="1100" dirty="0">
                        <a:effectLst/>
                        <a:latin typeface="Times New Roman" panose="02020603050405020304" pitchFamily="18" charset="0"/>
                        <a:ea typeface="Times New Roman" panose="02020603050405020304" pitchFamily="18" charset="0"/>
                      </a:endParaRPr>
                    </a:p>
                  </a:txBody>
                  <a:tcPr marL="63595" marR="63595" marT="0" marB="0">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xmlns="" val="10007"/>
                  </a:ext>
                </a:extLst>
              </a:tr>
              <a:tr h="429972">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АО </a:t>
                      </a:r>
                      <a:r>
                        <a:rPr lang="ru-RU" sz="900" dirty="0">
                          <a:effectLst/>
                          <a:latin typeface="Times New Roman" panose="02020603050405020304" pitchFamily="18" charset="0"/>
                          <a:ea typeface="Times New Roman" panose="02020603050405020304" pitchFamily="18" charset="0"/>
                        </a:rPr>
                        <a:t>«</a:t>
                      </a:r>
                      <a:r>
                        <a:rPr lang="ru-RU" sz="900" dirty="0" smtClean="0">
                          <a:effectLst/>
                          <a:latin typeface="Times New Roman" panose="02020603050405020304" pitchFamily="18" charset="0"/>
                          <a:ea typeface="Times New Roman" panose="02020603050405020304" pitchFamily="18" charset="0"/>
                        </a:rPr>
                        <a:t>Татнефтепром-Зюзеевнефть</a:t>
                      </a:r>
                      <a:r>
                        <a:rPr lang="ru-RU" sz="900" dirty="0">
                          <a:effectLst/>
                          <a:latin typeface="Times New Roman" panose="02020603050405020304" pitchFamily="18" charset="0"/>
                          <a:ea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Зюзеевское </a:t>
                      </a:r>
                      <a:endParaRPr lang="en-US" sz="900" dirty="0" smtClean="0">
                        <a:effectLst/>
                        <a:latin typeface="Times New Roman" panose="02020603050405020304" pitchFamily="18" charset="0"/>
                        <a:ea typeface="Times New Roman" panose="02020603050405020304" pitchFamily="18" charset="0"/>
                      </a:endParaRPr>
                    </a:p>
                    <a:p>
                      <a:pPr>
                        <a:spcAft>
                          <a:spcPts val="0"/>
                        </a:spcAft>
                      </a:pPr>
                      <a:r>
                        <a:rPr lang="en-US" sz="900" dirty="0" smtClean="0">
                          <a:effectLst/>
                          <a:latin typeface="Times New Roman" panose="02020603050405020304" pitchFamily="18" charset="0"/>
                          <a:ea typeface="Times New Roman" panose="02020603050405020304" pitchFamily="18" charset="0"/>
                        </a:rPr>
                        <a:t>C</a:t>
                      </a:r>
                      <a:r>
                        <a:rPr lang="ru-RU" sz="900" dirty="0" smtClean="0">
                          <a:effectLst/>
                          <a:latin typeface="Times New Roman" panose="02020603050405020304" pitchFamily="18" charset="0"/>
                          <a:ea typeface="Times New Roman" panose="02020603050405020304" pitchFamily="18" charset="0"/>
                        </a:rPr>
                        <a:t>кв</a:t>
                      </a:r>
                      <a:r>
                        <a:rPr lang="ru-RU" sz="900" dirty="0">
                          <a:effectLst/>
                          <a:latin typeface="Times New Roman" panose="02020603050405020304" pitchFamily="18" charset="0"/>
                          <a:ea typeface="Times New Roman" panose="02020603050405020304" pitchFamily="18" charset="0"/>
                        </a:rPr>
                        <a:t>№2308</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1340;1339</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ж-3,2</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ж-5,3</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Длина каждого канала 1000 мм. 5,3 м</a:t>
                      </a:r>
                      <a:r>
                        <a:rPr lang="ru-RU" sz="900" baseline="30000" dirty="0">
                          <a:effectLst/>
                          <a:latin typeface="Times New Roman" panose="02020603050405020304" pitchFamily="18" charset="0"/>
                          <a:ea typeface="Times New Roman" panose="02020603050405020304" pitchFamily="18" charset="0"/>
                        </a:rPr>
                        <a:t>3 </a:t>
                      </a:r>
                      <a:r>
                        <a:rPr lang="ru-RU" sz="900" dirty="0">
                          <a:effectLst/>
                          <a:latin typeface="Times New Roman" panose="02020603050405020304" pitchFamily="18" charset="0"/>
                          <a:ea typeface="Times New Roman" panose="02020603050405020304" pitchFamily="18" charset="0"/>
                        </a:rPr>
                        <a:t>по жидкости и 8% воды.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8"/>
                  </a:ext>
                </a:extLst>
              </a:tr>
              <a:tr h="344871">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ООО «Газснаб»</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Северо-Кумировское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1863,1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1</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ж-2,8</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ж-8,6</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Длина канала 1000 мм. 8,6 м</a:t>
                      </a:r>
                      <a:r>
                        <a:rPr lang="ru-RU" sz="900" baseline="30000" dirty="0">
                          <a:effectLst/>
                          <a:latin typeface="Times New Roman" panose="02020603050405020304" pitchFamily="18" charset="0"/>
                          <a:ea typeface="Times New Roman" panose="02020603050405020304" pitchFamily="18" charset="0"/>
                        </a:rPr>
                        <a:t>3 </a:t>
                      </a:r>
                      <a:r>
                        <a:rPr lang="ru-RU" sz="900" dirty="0">
                          <a:effectLst/>
                          <a:latin typeface="Times New Roman" panose="02020603050405020304" pitchFamily="18" charset="0"/>
                          <a:ea typeface="Times New Roman" panose="02020603050405020304" pitchFamily="18" charset="0"/>
                        </a:rPr>
                        <a:t>по жидкости и 12% воды.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09"/>
                  </a:ext>
                </a:extLst>
              </a:tr>
              <a:tr h="429972">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ЗАО «ТАТЕХ»</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Демкинское </a:t>
                      </a: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spcAft>
                          <a:spcPts val="0"/>
                        </a:spcAft>
                      </a:pPr>
                      <a:r>
                        <a:rPr lang="en-US" sz="900" dirty="0" smtClean="0">
                          <a:effectLst/>
                          <a:latin typeface="Times New Roman" panose="02020603050405020304" pitchFamily="18" charset="0"/>
                          <a:ea typeface="Times New Roman" panose="02020603050405020304" pitchFamily="18" charset="0"/>
                        </a:rPr>
                        <a:t>C</a:t>
                      </a:r>
                      <a:r>
                        <a:rPr lang="ru-RU" sz="900" dirty="0" smtClean="0">
                          <a:effectLst/>
                          <a:latin typeface="Times New Roman" panose="02020603050405020304" pitchFamily="18" charset="0"/>
                          <a:ea typeface="Times New Roman" panose="02020603050405020304" pitchFamily="18" charset="0"/>
                        </a:rPr>
                        <a:t>кв</a:t>
                      </a:r>
                      <a:r>
                        <a:rPr lang="en-US" sz="90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№4674</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1276,1275</a:t>
                      </a:r>
                      <a:r>
                        <a:rPr lang="ru-RU" sz="900" dirty="0" smtClean="0">
                          <a:effectLst/>
                          <a:latin typeface="Times New Roman" panose="02020603050405020304" pitchFamily="18" charset="0"/>
                          <a:ea typeface="Times New Roman" panose="02020603050405020304" pitchFamily="18" charset="0"/>
                        </a:rPr>
                        <a:t>,</a:t>
                      </a:r>
                    </a:p>
                    <a:p>
                      <a:pPr>
                        <a:spcAft>
                          <a:spcPts val="0"/>
                        </a:spcAft>
                      </a:pPr>
                      <a:r>
                        <a:rPr lang="ru-RU" sz="900" dirty="0" smtClean="0">
                          <a:effectLst/>
                          <a:latin typeface="Times New Roman" panose="02020603050405020304" pitchFamily="18" charset="0"/>
                          <a:ea typeface="Times New Roman" panose="02020603050405020304" pitchFamily="18" charset="0"/>
                        </a:rPr>
                        <a:t>1274</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3</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ж-4,2</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ж-6,4</a:t>
                      </a:r>
                    </a:p>
                    <a:p>
                      <a:pPr>
                        <a:spcAft>
                          <a:spcPts val="0"/>
                        </a:spcAft>
                      </a:pPr>
                      <a:r>
                        <a:rPr lang="ru-RU" sz="1100" dirty="0">
                          <a:effectLst/>
                          <a:latin typeface="Times New Roman" panose="02020603050405020304" pitchFamily="18" charset="0"/>
                          <a:ea typeface="Times New Roman" panose="02020603050405020304" pitchFamily="18" charset="0"/>
                        </a:rPr>
                        <a:t>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Длина каждого канала 1000 мм. После свабирования скважина переливает</a:t>
                      </a:r>
                      <a:r>
                        <a:rPr lang="ru-RU" sz="900" dirty="0" smtClean="0">
                          <a:effectLst/>
                          <a:latin typeface="Times New Roman" panose="02020603050405020304" pitchFamily="18" charset="0"/>
                          <a:ea typeface="Times New Roman" panose="02020603050405020304" pitchFamily="18" charset="0"/>
                        </a:rPr>
                        <a:t>. 6,4 </a:t>
                      </a:r>
                      <a:r>
                        <a:rPr lang="ru-RU" sz="900" dirty="0">
                          <a:effectLst/>
                          <a:latin typeface="Times New Roman" panose="02020603050405020304" pitchFamily="18" charset="0"/>
                          <a:ea typeface="Times New Roman" panose="02020603050405020304" pitchFamily="18" charset="0"/>
                        </a:rPr>
                        <a:t>м</a:t>
                      </a:r>
                      <a:r>
                        <a:rPr lang="ru-RU" sz="900" baseline="30000" dirty="0">
                          <a:effectLst/>
                          <a:latin typeface="Times New Roman" panose="02020603050405020304" pitchFamily="18" charset="0"/>
                          <a:ea typeface="Times New Roman" panose="02020603050405020304" pitchFamily="18" charset="0"/>
                        </a:rPr>
                        <a:t>3 </a:t>
                      </a:r>
                      <a:r>
                        <a:rPr lang="ru-RU" sz="900" dirty="0">
                          <a:effectLst/>
                          <a:latin typeface="Times New Roman" panose="02020603050405020304" pitchFamily="18" charset="0"/>
                          <a:ea typeface="Times New Roman" panose="02020603050405020304" pitchFamily="18" charset="0"/>
                        </a:rPr>
                        <a:t>по жидкости и 4% воды.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0"/>
                  </a:ext>
                </a:extLst>
              </a:tr>
              <a:tr h="344871">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НГДУ </a:t>
                      </a:r>
                      <a:r>
                        <a:rPr lang="ru-RU" sz="900" dirty="0" smtClean="0">
                          <a:effectLst/>
                          <a:latin typeface="Times New Roman" panose="02020603050405020304" pitchFamily="18" charset="0"/>
                          <a:ea typeface="Times New Roman" panose="02020603050405020304" pitchFamily="18" charset="0"/>
                        </a:rPr>
                        <a:t>«Елховнефть»</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Свк</a:t>
                      </a:r>
                      <a:r>
                        <a:rPr lang="en-US" sz="90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№7466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1054,5; 1056,0: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3</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en-US" sz="1100" baseline="-25000"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н</a:t>
                      </a:r>
                      <a:r>
                        <a:rPr lang="ru-RU" sz="1100" baseline="-25000"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-9.7м</a:t>
                      </a:r>
                      <a:r>
                        <a:rPr lang="ru-RU" sz="1100" baseline="30000" dirty="0">
                          <a:effectLst/>
                          <a:latin typeface="Times New Roman" panose="02020603050405020304" pitchFamily="18" charset="0"/>
                          <a:ea typeface="Times New Roman" panose="02020603050405020304" pitchFamily="18" charset="0"/>
                        </a:rPr>
                        <a:t>3 </a:t>
                      </a:r>
                      <a:r>
                        <a:rPr lang="ru-RU" sz="1100" dirty="0">
                          <a:effectLst/>
                          <a:latin typeface="Times New Roman" panose="02020603050405020304" pitchFamily="18" charset="0"/>
                          <a:ea typeface="Times New Roman" panose="02020603050405020304" pitchFamily="18" charset="0"/>
                        </a:rPr>
                        <a:t>/сут</a:t>
                      </a:r>
                    </a:p>
                    <a:p>
                      <a:pPr>
                        <a:spcAft>
                          <a:spcPts val="0"/>
                        </a:spcAft>
                      </a:pPr>
                      <a:r>
                        <a:rPr lang="ru-RU" sz="1100" dirty="0">
                          <a:effectLst/>
                          <a:latin typeface="Times New Roman" panose="02020603050405020304" pitchFamily="18" charset="0"/>
                          <a:ea typeface="Times New Roman" panose="02020603050405020304" pitchFamily="18" charset="0"/>
                        </a:rPr>
                        <a:t>Обвд.12,2%</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н-16,4м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p>
                      <a:pPr>
                        <a:spcAft>
                          <a:spcPts val="0"/>
                        </a:spcAft>
                      </a:pPr>
                      <a:r>
                        <a:rPr lang="ru-RU" sz="1100" dirty="0">
                          <a:effectLst/>
                          <a:latin typeface="Times New Roman" panose="02020603050405020304" pitchFamily="18" charset="0"/>
                          <a:ea typeface="Times New Roman" panose="02020603050405020304" pitchFamily="18" charset="0"/>
                        </a:rPr>
                        <a:t>Обвд. 6,3%</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Глубина бурения 300мм, 800мм, 750 мм.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1"/>
                  </a:ext>
                </a:extLst>
              </a:tr>
              <a:tr h="344871">
                <a:tc>
                  <a:txBody>
                    <a:bodyPr/>
                    <a:lstStyle/>
                    <a:p>
                      <a:pPr>
                        <a:spcAft>
                          <a:spcPts val="0"/>
                        </a:spcAft>
                      </a:pPr>
                      <a:r>
                        <a:rPr lang="ru-RU" sz="900" dirty="0" smtClean="0">
                          <a:effectLst/>
                          <a:latin typeface="Times New Roman" panose="02020603050405020304" pitchFamily="18" charset="0"/>
                          <a:ea typeface="Times New Roman" panose="02020603050405020304" pitchFamily="18" charset="0"/>
                        </a:rPr>
                        <a:t>НГДУ «Елховнефть»</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Площадь Сокольская </a:t>
                      </a:r>
                      <a:endPar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spcAft>
                          <a:spcPts val="0"/>
                        </a:spcAft>
                      </a:pPr>
                      <a:r>
                        <a:rPr lang="ru-RU" sz="900" dirty="0" smtClean="0">
                          <a:effectLst/>
                          <a:latin typeface="Times New Roman" panose="02020603050405020304" pitchFamily="18" charset="0"/>
                          <a:ea typeface="Times New Roman" panose="02020603050405020304" pitchFamily="18" charset="0"/>
                        </a:rPr>
                        <a:t>Скв</a:t>
                      </a:r>
                      <a:r>
                        <a:rPr lang="en-US" sz="900" dirty="0" smtClean="0">
                          <a:effectLst/>
                          <a:latin typeface="Times New Roman" panose="02020603050405020304" pitchFamily="18" charset="0"/>
                          <a:ea typeface="Times New Roman" panose="02020603050405020304" pitchFamily="18" charset="0"/>
                        </a:rPr>
                        <a:t>. </a:t>
                      </a:r>
                      <a:r>
                        <a:rPr lang="ru-RU" sz="900" dirty="0" smtClean="0">
                          <a:effectLst/>
                          <a:latin typeface="Times New Roman" panose="02020603050405020304" pitchFamily="18" charset="0"/>
                          <a:ea typeface="Times New Roman" panose="02020603050405020304" pitchFamily="18" charset="0"/>
                        </a:rPr>
                        <a:t>№4297</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1185,8; 1186,2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panose="02020603050405020304" pitchFamily="18" charset="0"/>
                          <a:ea typeface="Times New Roman" panose="02020603050405020304" pitchFamily="18" charset="0"/>
                        </a:rPr>
                        <a:t>2</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н-1,9м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p>
                      <a:pPr>
                        <a:spcAft>
                          <a:spcPts val="0"/>
                        </a:spcAft>
                      </a:pPr>
                      <a:r>
                        <a:rPr lang="ru-RU" sz="1100" dirty="0">
                          <a:effectLst/>
                          <a:latin typeface="Times New Roman" panose="02020603050405020304" pitchFamily="18" charset="0"/>
                          <a:ea typeface="Times New Roman" panose="02020603050405020304" pitchFamily="18" charset="0"/>
                        </a:rPr>
                        <a:t>Обвд.3,1%</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effectLst/>
                          <a:latin typeface="Times New Roman" panose="02020603050405020304" pitchFamily="18" charset="0"/>
                          <a:ea typeface="Times New Roman" panose="02020603050405020304" pitchFamily="18" charset="0"/>
                        </a:rPr>
                        <a:t>Q</a:t>
                      </a:r>
                      <a:r>
                        <a:rPr lang="ru-RU" sz="1100" dirty="0">
                          <a:effectLst/>
                          <a:latin typeface="Times New Roman" panose="02020603050405020304" pitchFamily="18" charset="0"/>
                          <a:ea typeface="Times New Roman" panose="02020603050405020304" pitchFamily="18" charset="0"/>
                        </a:rPr>
                        <a:t>н-4,6м</a:t>
                      </a:r>
                      <a:r>
                        <a:rPr lang="ru-RU" sz="1100" baseline="30000" dirty="0">
                          <a:effectLst/>
                          <a:latin typeface="Times New Roman" panose="02020603050405020304" pitchFamily="18" charset="0"/>
                          <a:ea typeface="Times New Roman" panose="02020603050405020304" pitchFamily="18" charset="0"/>
                        </a:rPr>
                        <a:t>3</a:t>
                      </a:r>
                      <a:r>
                        <a:rPr lang="ru-RU" sz="1100" dirty="0">
                          <a:effectLst/>
                          <a:latin typeface="Times New Roman" panose="02020603050405020304" pitchFamily="18" charset="0"/>
                          <a:ea typeface="Times New Roman" panose="02020603050405020304" pitchFamily="18" charset="0"/>
                        </a:rPr>
                        <a:t>/сут</a:t>
                      </a:r>
                    </a:p>
                    <a:p>
                      <a:pPr>
                        <a:spcAft>
                          <a:spcPts val="0"/>
                        </a:spcAft>
                      </a:pPr>
                      <a:r>
                        <a:rPr lang="ru-RU" sz="1100" dirty="0">
                          <a:effectLst/>
                          <a:latin typeface="Times New Roman" panose="02020603050405020304" pitchFamily="18" charset="0"/>
                          <a:ea typeface="Times New Roman" panose="02020603050405020304" pitchFamily="18" charset="0"/>
                        </a:rPr>
                        <a:t>Обвд.3%</a:t>
                      </a: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effectLst/>
                          <a:latin typeface="Times New Roman" panose="02020603050405020304" pitchFamily="18" charset="0"/>
                          <a:ea typeface="Times New Roman" panose="02020603050405020304" pitchFamily="18" charset="0"/>
                        </a:rPr>
                        <a:t>Глубина бурения 720мм, 800мм. </a:t>
                      </a:r>
                      <a:endParaRPr lang="ru-RU" sz="1100" dirty="0">
                        <a:effectLst/>
                        <a:latin typeface="Times New Roman" panose="02020603050405020304" pitchFamily="18" charset="0"/>
                        <a:ea typeface="Times New Roman" panose="02020603050405020304" pitchFamily="18" charset="0"/>
                      </a:endParaRPr>
                    </a:p>
                  </a:txBody>
                  <a:tcPr marL="63595" marR="6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9144000" cy="6858000"/>
          </a:xfrm>
        </p:spPr>
        <p:txBody>
          <a:bodyPr rIns="252000">
            <a:normAutofit fontScale="92500" lnSpcReduction="10000"/>
          </a:bodyPr>
          <a:lstStyle/>
          <a:p>
            <a:pPr marL="0" indent="0" algn="ctr">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Требование к подготовке скважины и рекомендации</a:t>
            </a:r>
            <a:endParaRPr lang="ru-RU"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ru-RU" sz="900" dirty="0">
              <a:latin typeface="Times New Roman" panose="02020603050405020304" pitchFamily="18" charset="0"/>
              <a:cs typeface="Times New Roman" panose="02020603050405020304" pitchFamily="18" charset="0"/>
            </a:endParaRPr>
          </a:p>
          <a:p>
            <a:pPr algn="just"/>
            <a:r>
              <a:rPr lang="ru-RU" sz="2200" dirty="0">
                <a:latin typeface="Times New Roman" pitchFamily="18" charset="0"/>
                <a:cs typeface="Times New Roman" pitchFamily="18" charset="0"/>
              </a:rPr>
              <a:t>Прошаблонировать э</a:t>
            </a:r>
            <a:r>
              <a:rPr lang="en-US" sz="2200" dirty="0">
                <a:latin typeface="Times New Roman" pitchFamily="18" charset="0"/>
                <a:cs typeface="Times New Roman" pitchFamily="18" charset="0"/>
              </a:rPr>
              <a:t>/</a:t>
            </a:r>
            <a:r>
              <a:rPr lang="ru-RU" sz="2200" dirty="0">
                <a:latin typeface="Times New Roman" pitchFamily="18" charset="0"/>
                <a:cs typeface="Times New Roman" pitchFamily="18" charset="0"/>
              </a:rPr>
              <a:t>к </a:t>
            </a:r>
            <a:r>
              <a:rPr lang="en-US" sz="2200" dirty="0">
                <a:latin typeface="Times New Roman" pitchFamily="18" charset="0"/>
                <a:cs typeface="Times New Roman" pitchFamily="18" charset="0"/>
              </a:rPr>
              <a:t>Ø</a:t>
            </a:r>
            <a:r>
              <a:rPr lang="ru-RU" sz="2200" dirty="0">
                <a:latin typeface="Times New Roman" pitchFamily="18" charset="0"/>
                <a:cs typeface="Times New Roman" pitchFamily="18" charset="0"/>
              </a:rPr>
              <a:t>146 мм шаблоном </a:t>
            </a:r>
            <a:r>
              <a:rPr lang="en-US" sz="2200" dirty="0">
                <a:latin typeface="Times New Roman" pitchFamily="18" charset="0"/>
                <a:cs typeface="Times New Roman" pitchFamily="18" charset="0"/>
              </a:rPr>
              <a:t>Ø</a:t>
            </a:r>
            <a:r>
              <a:rPr lang="ru-RU" sz="2200" dirty="0">
                <a:latin typeface="Times New Roman" pitchFamily="18" charset="0"/>
                <a:cs typeface="Times New Roman" pitchFamily="18" charset="0"/>
              </a:rPr>
              <a:t>122 мм., </a:t>
            </a:r>
            <a:r>
              <a:rPr lang="en-US" sz="2200" dirty="0">
                <a:latin typeface="Times New Roman" pitchFamily="18" charset="0"/>
                <a:cs typeface="Times New Roman" pitchFamily="18" charset="0"/>
              </a:rPr>
              <a:t>L - </a:t>
            </a:r>
            <a:r>
              <a:rPr lang="ru-RU" sz="2200" dirty="0">
                <a:latin typeface="Times New Roman" pitchFamily="18" charset="0"/>
                <a:cs typeface="Times New Roman" pitchFamily="18" charset="0"/>
              </a:rPr>
              <a:t>4 м. на кабеле;</a:t>
            </a:r>
          </a:p>
          <a:p>
            <a:pPr algn="just"/>
            <a:r>
              <a:rPr lang="ru-RU" sz="2200" dirty="0">
                <a:latin typeface="Times New Roman" pitchFamily="18" charset="0"/>
                <a:cs typeface="Times New Roman" pitchFamily="18" charset="0"/>
              </a:rPr>
              <a:t>Промыть </a:t>
            </a:r>
            <a:r>
              <a:rPr lang="ru-RU" sz="2200" dirty="0" smtClean="0">
                <a:latin typeface="Times New Roman" pitchFamily="18" charset="0"/>
                <a:cs typeface="Times New Roman" pitchFamily="18" charset="0"/>
              </a:rPr>
              <a:t>скважину водой, </a:t>
            </a:r>
            <a:r>
              <a:rPr lang="ru-RU" sz="2200" dirty="0">
                <a:latin typeface="Times New Roman" pitchFamily="18" charset="0"/>
                <a:cs typeface="Times New Roman" pitchFamily="18" charset="0"/>
              </a:rPr>
              <a:t>не менее 2-х </a:t>
            </a:r>
            <a:r>
              <a:rPr lang="ru-RU" sz="2200" dirty="0" smtClean="0">
                <a:latin typeface="Times New Roman" pitchFamily="18" charset="0"/>
                <a:cs typeface="Times New Roman" pitchFamily="18" charset="0"/>
              </a:rPr>
              <a:t>объемов (до чистой воды);</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Зумф от точки бурения должен составлять не менее </a:t>
            </a:r>
            <a:r>
              <a:rPr lang="ru-RU" sz="2200" dirty="0" smtClean="0">
                <a:latin typeface="Times New Roman" pitchFamily="18" charset="0"/>
                <a:cs typeface="Times New Roman" pitchFamily="18" charset="0"/>
              </a:rPr>
              <a:t>2.0 </a:t>
            </a:r>
            <a:r>
              <a:rPr lang="ru-RU" sz="2200" dirty="0">
                <a:latin typeface="Times New Roman" pitchFamily="18" charset="0"/>
                <a:cs typeface="Times New Roman" pitchFamily="18" charset="0"/>
              </a:rPr>
              <a:t>м;</a:t>
            </a:r>
          </a:p>
          <a:p>
            <a:pPr algn="just"/>
            <a:r>
              <a:rPr lang="ru-RU" sz="2200" dirty="0">
                <a:latin typeface="Times New Roman" pitchFamily="18" charset="0"/>
                <a:cs typeface="Times New Roman" pitchFamily="18" charset="0"/>
              </a:rPr>
              <a:t>В точке бурения должны отсутствовать муфты и центрирующие фонари; </a:t>
            </a:r>
          </a:p>
          <a:p>
            <a:pPr lvl="0" algn="just"/>
            <a:r>
              <a:rPr lang="ru-RU" sz="2200" dirty="0">
                <a:latin typeface="Times New Roman" pitchFamily="18" charset="0"/>
                <a:cs typeface="Times New Roman" pitchFamily="18" charset="0"/>
              </a:rPr>
              <a:t>Не допускается </a:t>
            </a:r>
            <a:r>
              <a:rPr lang="ru-RU" sz="2200" dirty="0" smtClean="0">
                <a:latin typeface="Times New Roman" pitchFamily="18" charset="0"/>
                <a:cs typeface="Times New Roman" pitchFamily="18" charset="0"/>
              </a:rPr>
              <a:t>наличие в пласте технологических материалов в гелеобразном состоянии используемых при ликвидации ЗКЦ (жидкое стекло и др.) и наполнители используемые при бурении (корд. </a:t>
            </a:r>
            <a:r>
              <a:rPr lang="ru-RU" sz="2200" dirty="0">
                <a:latin typeface="Times New Roman" pitchFamily="18" charset="0"/>
                <a:cs typeface="Times New Roman" pitchFamily="18" charset="0"/>
              </a:rPr>
              <a:t>в</a:t>
            </a:r>
            <a:r>
              <a:rPr lang="ru-RU" sz="2200" dirty="0" smtClean="0">
                <a:latin typeface="Times New Roman" pitchFamily="18" charset="0"/>
                <a:cs typeface="Times New Roman" pitchFamily="18" charset="0"/>
              </a:rPr>
              <a:t>олокно)</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Не допускается работа устройства УБФК 22х1250 в скважинах, где в интервале продуктивного пласта по данным СГДТ и АКЦ отсутствует цемент или имеет плохое сцепление</a:t>
            </a:r>
            <a:r>
              <a:rPr lang="ru-RU" sz="2200" dirty="0" smtClean="0">
                <a:latin typeface="Times New Roman" pitchFamily="18" charset="0"/>
                <a:cs typeface="Times New Roman" pitchFamily="18" charset="0"/>
              </a:rPr>
              <a:t>;</a:t>
            </a:r>
          </a:p>
          <a:p>
            <a:pPr algn="just"/>
            <a:r>
              <a:rPr lang="ru-RU" sz="2200" dirty="0" smtClean="0">
                <a:latin typeface="Times New Roman" pitchFamily="18" charset="0"/>
                <a:cs typeface="Times New Roman" pitchFamily="18" charset="0"/>
              </a:rPr>
              <a:t>Наличие в эл. сети во время проведения работ на скв. 380-420 В.</a:t>
            </a:r>
            <a:r>
              <a:rPr lang="en-US" sz="2200" dirty="0" smtClean="0">
                <a:latin typeface="Times New Roman" pitchFamily="18" charset="0"/>
                <a:cs typeface="Times New Roman" pitchFamily="18" charset="0"/>
              </a:rPr>
              <a:t>,</a:t>
            </a:r>
            <a:r>
              <a:rPr lang="ru-RU" sz="2200" dirty="0" smtClean="0">
                <a:latin typeface="Times New Roman" pitchFamily="18" charset="0"/>
                <a:cs typeface="Times New Roman" pitchFamily="18" charset="0"/>
              </a:rPr>
              <a:t> с частотой тока 50 Гц.</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Время бурения первого канала в э</a:t>
            </a:r>
            <a:r>
              <a:rPr lang="en-US" sz="2200" dirty="0">
                <a:latin typeface="Times New Roman" pitchFamily="18" charset="0"/>
                <a:cs typeface="Times New Roman" pitchFamily="18" charset="0"/>
              </a:rPr>
              <a:t>/</a:t>
            </a:r>
            <a:r>
              <a:rPr lang="ru-RU" sz="2200" dirty="0">
                <a:latin typeface="Times New Roman" pitchFamily="18" charset="0"/>
                <a:cs typeface="Times New Roman" pitchFamily="18" charset="0"/>
              </a:rPr>
              <a:t>к </a:t>
            </a:r>
            <a:r>
              <a:rPr lang="en-US" sz="2200" dirty="0">
                <a:latin typeface="Times New Roman" pitchFamily="18" charset="0"/>
                <a:cs typeface="Times New Roman" pitchFamily="18" charset="0"/>
              </a:rPr>
              <a:t>Ø</a:t>
            </a:r>
            <a:r>
              <a:rPr lang="ru-RU" sz="2200" dirty="0">
                <a:latin typeface="Times New Roman" pitchFamily="18" charset="0"/>
                <a:cs typeface="Times New Roman" pitchFamily="18" charset="0"/>
              </a:rPr>
              <a:t>146 с подготовкой (шаблонирование, </a:t>
            </a:r>
            <a:r>
              <a:rPr lang="ru-RU" sz="2200" dirty="0" smtClean="0">
                <a:latin typeface="Times New Roman" pitchFamily="18" charset="0"/>
                <a:cs typeface="Times New Roman" pitchFamily="18" charset="0"/>
              </a:rPr>
              <a:t>гк</a:t>
            </a:r>
            <a:r>
              <a:rPr lang="ru-RU" sz="2200" dirty="0" smtClean="0">
                <a:latin typeface="Times New Roman" pitchFamily="18" charset="0"/>
                <a:cs typeface="Times New Roman" pitchFamily="18" charset="0"/>
              </a:rPr>
              <a:t>.лм., </a:t>
            </a:r>
            <a:r>
              <a:rPr lang="ru-RU" sz="2200" dirty="0" smtClean="0">
                <a:latin typeface="Times New Roman" pitchFamily="18" charset="0"/>
                <a:cs typeface="Times New Roman" pitchFamily="18" charset="0"/>
              </a:rPr>
              <a:t>спо</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УБФК на кабеле) – </a:t>
            </a:r>
            <a:r>
              <a:rPr lang="ru-RU" sz="2200" dirty="0" smtClean="0">
                <a:latin typeface="Times New Roman" pitchFamily="18" charset="0"/>
                <a:cs typeface="Times New Roman" pitchFamily="18" charset="0"/>
              </a:rPr>
              <a:t>5 ч.;</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Время бурения каждого последующего канала </a:t>
            </a:r>
            <a:r>
              <a:rPr lang="ru-RU" sz="2200" dirty="0" smtClean="0">
                <a:latin typeface="Times New Roman" pitchFamily="18" charset="0"/>
                <a:cs typeface="Times New Roman" pitchFamily="18" charset="0"/>
              </a:rPr>
              <a:t>– с СПО - 3 ч.;</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В плане работ необходима информация о последнем проведенном ремонте и обработке скважины;</a:t>
            </a:r>
          </a:p>
          <a:p>
            <a:pPr algn="just"/>
            <a:r>
              <a:rPr lang="ru-RU" sz="2200" dirty="0">
                <a:latin typeface="Times New Roman" pitchFamily="18" charset="0"/>
                <a:cs typeface="Times New Roman" pitchFamily="18" charset="0"/>
              </a:rPr>
              <a:t>Рекомендуемое </a:t>
            </a:r>
            <a:r>
              <a:rPr lang="ru-RU" sz="2200" dirty="0" smtClean="0">
                <a:latin typeface="Times New Roman" pitchFamily="18" charset="0"/>
                <a:cs typeface="Times New Roman" pitchFamily="18" charset="0"/>
              </a:rPr>
              <a:t>количество </a:t>
            </a:r>
            <a:r>
              <a:rPr lang="ru-RU" sz="2200" dirty="0">
                <a:latin typeface="Times New Roman" pitchFamily="18" charset="0"/>
                <a:cs typeface="Times New Roman" pitchFamily="18" charset="0"/>
              </a:rPr>
              <a:t>каналов для пласта мощностью до 10 м. - 1-3 канала.</a:t>
            </a:r>
          </a:p>
        </p:txBody>
      </p:sp>
    </p:spTree>
    <p:extLst>
      <p:ext uri="{BB962C8B-B14F-4D97-AF65-F5344CB8AC3E}">
        <p14:creationId xmlns:p14="http://schemas.microsoft.com/office/powerpoint/2010/main" val="62604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321"/>
            <a:ext cx="8229600" cy="994122"/>
          </a:xfrm>
        </p:spPr>
        <p:txBody>
          <a:bodyPr>
            <a:normAutofit/>
          </a:bodyPr>
          <a:lstStyle/>
          <a:p>
            <a:r>
              <a:rPr lang="ru-RU" sz="3200" dirty="0">
                <a:effectLst>
                  <a:outerShdw blurRad="38100" dist="38100" dir="2700000" algn="tl">
                    <a:srgbClr val="000000">
                      <a:alpha val="43137"/>
                    </a:srgbClr>
                  </a:outerShdw>
                </a:effectLst>
                <a:latin typeface="Times New Roman" pitchFamily="18" charset="0"/>
                <a:cs typeface="Times New Roman" pitchFamily="18" charset="0"/>
              </a:rPr>
              <a:t>Технические </a:t>
            </a: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данные УБФК 22х1250</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51520" y="980728"/>
            <a:ext cx="8712968" cy="5589240"/>
          </a:xfrm>
        </p:spPr>
        <p:txBody>
          <a:bodyPr>
            <a:normAutofit fontScale="70000" lnSpcReduction="20000"/>
          </a:bodyPr>
          <a:lstStyle/>
          <a:p>
            <a:r>
              <a:rPr lang="ru-RU" sz="3100" dirty="0">
                <a:latin typeface="Times New Roman" panose="02020603050405020304" pitchFamily="18" charset="0"/>
                <a:cs typeface="Times New Roman" panose="02020603050405020304" pitchFamily="18" charset="0"/>
              </a:rPr>
              <a:t>Энергопотребление – </a:t>
            </a:r>
            <a:r>
              <a:rPr lang="ru-RU" sz="3100" dirty="0" smtClean="0">
                <a:latin typeface="Times New Roman" panose="02020603050405020304" pitchFamily="18" charset="0"/>
                <a:cs typeface="Times New Roman" panose="02020603050405020304" pitchFamily="18" charset="0"/>
              </a:rPr>
              <a:t>800 </a:t>
            </a:r>
            <a:r>
              <a:rPr lang="ru-RU" sz="3100" dirty="0">
                <a:latin typeface="Times New Roman" panose="02020603050405020304" pitchFamily="18" charset="0"/>
                <a:cs typeface="Times New Roman" panose="02020603050405020304" pitchFamily="18" charset="0"/>
              </a:rPr>
              <a:t>Вт;</a:t>
            </a:r>
          </a:p>
          <a:p>
            <a:r>
              <a:rPr lang="ru-RU" sz="3100" dirty="0" smtClean="0">
                <a:latin typeface="Times New Roman" panose="02020603050405020304" pitchFamily="18" charset="0"/>
                <a:cs typeface="Times New Roman" panose="02020603050405020304" pitchFamily="18" charset="0"/>
              </a:rPr>
              <a:t>Максимальное рабочее давление </a:t>
            </a:r>
            <a:r>
              <a:rPr lang="ru-RU" sz="3100" dirty="0">
                <a:latin typeface="Times New Roman" panose="02020603050405020304" pitchFamily="18" charset="0"/>
                <a:cs typeface="Times New Roman" panose="02020603050405020304" pitchFamily="18" charset="0"/>
              </a:rPr>
              <a:t>– 35 </a:t>
            </a:r>
            <a:r>
              <a:rPr lang="ru-RU" sz="3100" dirty="0" smtClean="0">
                <a:latin typeface="Times New Roman" panose="02020603050405020304" pitchFamily="18" charset="0"/>
                <a:cs typeface="Times New Roman" panose="02020603050405020304" pitchFamily="18" charset="0"/>
              </a:rPr>
              <a:t>МПа </a:t>
            </a:r>
            <a:r>
              <a:rPr lang="ru-RU" sz="3100" dirty="0">
                <a:latin typeface="Times New Roman" panose="02020603050405020304" pitchFamily="18" charset="0"/>
                <a:cs typeface="Times New Roman" panose="02020603050405020304" pitchFamily="18" charset="0"/>
              </a:rPr>
              <a:t>(350 </a:t>
            </a:r>
            <a:r>
              <a:rPr lang="ru-RU" sz="3100" dirty="0" smtClean="0">
                <a:latin typeface="Times New Roman" panose="02020603050405020304" pitchFamily="18" charset="0"/>
                <a:cs typeface="Times New Roman" panose="02020603050405020304" pitchFamily="18" charset="0"/>
              </a:rPr>
              <a:t>атм);</a:t>
            </a:r>
            <a:endParaRPr lang="ru-RU" sz="3100" dirty="0">
              <a:latin typeface="Times New Roman" panose="02020603050405020304" pitchFamily="18" charset="0"/>
              <a:cs typeface="Times New Roman" panose="02020603050405020304" pitchFamily="18" charset="0"/>
            </a:endParaRPr>
          </a:p>
          <a:p>
            <a:r>
              <a:rPr lang="ru-RU" sz="3100" dirty="0" smtClean="0">
                <a:latin typeface="Times New Roman" panose="02020603050405020304" pitchFamily="18" charset="0"/>
                <a:cs typeface="Times New Roman" panose="02020603050405020304" pitchFamily="18" charset="0"/>
              </a:rPr>
              <a:t>Максимальная глубина погружения </a:t>
            </a:r>
            <a:r>
              <a:rPr lang="ru-RU" sz="3100" dirty="0">
                <a:latin typeface="Times New Roman" panose="02020603050405020304" pitchFamily="18" charset="0"/>
                <a:cs typeface="Times New Roman" panose="02020603050405020304" pitchFamily="18" charset="0"/>
              </a:rPr>
              <a:t>– 3500 м;</a:t>
            </a:r>
          </a:p>
          <a:p>
            <a:r>
              <a:rPr lang="ru-RU" sz="3100" dirty="0">
                <a:latin typeface="Times New Roman" panose="02020603050405020304" pitchFamily="18" charset="0"/>
                <a:cs typeface="Times New Roman" panose="02020603050405020304" pitchFamily="18" charset="0"/>
              </a:rPr>
              <a:t>Длина пробуренного канала </a:t>
            </a:r>
            <a:r>
              <a:rPr lang="ru-RU" sz="3100" dirty="0" smtClean="0">
                <a:latin typeface="Times New Roman" panose="02020603050405020304" pitchFamily="18" charset="0"/>
                <a:cs typeface="Times New Roman" panose="02020603050405020304" pitchFamily="18" charset="0"/>
              </a:rPr>
              <a:t> до– </a:t>
            </a:r>
            <a:r>
              <a:rPr lang="ru-RU" sz="3100" dirty="0">
                <a:latin typeface="Times New Roman" panose="02020603050405020304" pitchFamily="18" charset="0"/>
                <a:cs typeface="Times New Roman" panose="02020603050405020304" pitchFamily="18" charset="0"/>
              </a:rPr>
              <a:t>2000 </a:t>
            </a:r>
            <a:r>
              <a:rPr lang="ru-RU" sz="3100" dirty="0" smtClean="0">
                <a:latin typeface="Times New Roman" panose="02020603050405020304" pitchFamily="18" charset="0"/>
                <a:cs typeface="Times New Roman" panose="02020603050405020304" pitchFamily="18" charset="0"/>
              </a:rPr>
              <a:t>мм;</a:t>
            </a:r>
            <a:endParaRPr lang="ru-RU" sz="3100" dirty="0">
              <a:latin typeface="Times New Roman" panose="02020603050405020304" pitchFamily="18" charset="0"/>
              <a:cs typeface="Times New Roman" panose="02020603050405020304" pitchFamily="18" charset="0"/>
            </a:endParaRPr>
          </a:p>
          <a:p>
            <a:r>
              <a:rPr lang="ru-RU" sz="3100" dirty="0">
                <a:latin typeface="Times New Roman" panose="02020603050405020304" pitchFamily="18" charset="0"/>
                <a:cs typeface="Times New Roman" panose="02020603050405020304" pitchFamily="18" charset="0"/>
              </a:rPr>
              <a:t>Диаметр пробуренного канала – 22 мм;</a:t>
            </a:r>
          </a:p>
          <a:p>
            <a:r>
              <a:rPr lang="ru-RU" sz="3100" dirty="0" smtClean="0">
                <a:latin typeface="Times New Roman" panose="02020603050405020304" pitchFamily="18" charset="0"/>
                <a:cs typeface="Times New Roman" panose="02020603050405020304" pitchFamily="18" charset="0"/>
              </a:rPr>
              <a:t>Площадь фильтрации канала </a:t>
            </a:r>
            <a:r>
              <a:rPr lang="ru-RU" sz="3100" dirty="0" smtClean="0">
                <a:latin typeface="Times New Roman" panose="02020603050405020304" pitchFamily="18" charset="0"/>
                <a:cs typeface="Times New Roman" panose="02020603050405020304" pitchFamily="18" charset="0"/>
              </a:rPr>
              <a:t> до– </a:t>
            </a:r>
            <a:r>
              <a:rPr lang="ru-RU" sz="3100" dirty="0">
                <a:latin typeface="Times New Roman" panose="02020603050405020304" pitchFamily="18" charset="0"/>
                <a:cs typeface="Times New Roman" panose="02020603050405020304" pitchFamily="18" charset="0"/>
              </a:rPr>
              <a:t>1385 см²;</a:t>
            </a:r>
          </a:p>
          <a:p>
            <a:r>
              <a:rPr lang="ru-RU" sz="3100" dirty="0" smtClean="0">
                <a:latin typeface="Times New Roman" panose="02020603050405020304" pitchFamily="18" charset="0"/>
                <a:cs typeface="Times New Roman" panose="02020603050405020304" pitchFamily="18" charset="0"/>
              </a:rPr>
              <a:t>Количество каналов</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создаваемых за один спуск </a:t>
            </a:r>
            <a:r>
              <a:rPr lang="ru-RU" sz="3100" dirty="0">
                <a:latin typeface="Times New Roman" panose="02020603050405020304" pitchFamily="18" charset="0"/>
                <a:cs typeface="Times New Roman" panose="02020603050405020304" pitchFamily="18" charset="0"/>
              </a:rPr>
              <a:t>- 1 </a:t>
            </a:r>
            <a:r>
              <a:rPr lang="ru-RU" sz="3100" dirty="0" smtClean="0">
                <a:latin typeface="Times New Roman" panose="02020603050405020304" pitchFamily="18" charset="0"/>
                <a:cs typeface="Times New Roman" panose="02020603050405020304" pitchFamily="18" charset="0"/>
              </a:rPr>
              <a:t>шт;</a:t>
            </a:r>
            <a:endParaRPr lang="ru-RU" sz="3100" dirty="0">
              <a:latin typeface="Times New Roman" panose="02020603050405020304" pitchFamily="18" charset="0"/>
              <a:cs typeface="Times New Roman" panose="02020603050405020304" pitchFamily="18" charset="0"/>
            </a:endParaRPr>
          </a:p>
          <a:p>
            <a:r>
              <a:rPr lang="ru-RU" sz="3100" dirty="0" smtClean="0">
                <a:latin typeface="Times New Roman" panose="02020603050405020304" pitchFamily="18" charset="0"/>
                <a:cs typeface="Times New Roman" panose="02020603050405020304" pitchFamily="18" charset="0"/>
              </a:rPr>
              <a:t>Габаритные размеры: диаметр </a:t>
            </a:r>
            <a:r>
              <a:rPr lang="ru-RU" sz="3100" dirty="0">
                <a:latin typeface="Times New Roman" panose="02020603050405020304" pitchFamily="18" charset="0"/>
                <a:cs typeface="Times New Roman" panose="02020603050405020304" pitchFamily="18" charset="0"/>
              </a:rPr>
              <a:t>– 118 мм</a:t>
            </a:r>
            <a:r>
              <a:rPr lang="ru-RU" sz="3100" dirty="0" smtClean="0">
                <a:latin typeface="Times New Roman" panose="02020603050405020304" pitchFamily="18" charset="0"/>
                <a:cs typeface="Times New Roman" panose="02020603050405020304" pitchFamily="18" charset="0"/>
              </a:rPr>
              <a:t>; длина </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3900 мм;</a:t>
            </a:r>
            <a:endParaRPr lang="ru-RU" sz="3100" dirty="0">
              <a:latin typeface="Times New Roman" panose="02020603050405020304" pitchFamily="18" charset="0"/>
              <a:cs typeface="Times New Roman" panose="02020603050405020304" pitchFamily="18" charset="0"/>
            </a:endParaRPr>
          </a:p>
          <a:p>
            <a:r>
              <a:rPr lang="ru-RU" sz="3100" dirty="0" smtClean="0">
                <a:latin typeface="Times New Roman" panose="02020603050405020304" pitchFamily="18" charset="0"/>
                <a:cs typeface="Times New Roman" panose="02020603050405020304" pitchFamily="18" charset="0"/>
              </a:rPr>
              <a:t>Максимальная масса </a:t>
            </a:r>
            <a:r>
              <a:rPr lang="ru-RU" sz="3100" dirty="0">
                <a:latin typeface="Times New Roman" panose="02020603050405020304" pitchFamily="18" charset="0"/>
                <a:cs typeface="Times New Roman" panose="02020603050405020304" pitchFamily="18" charset="0"/>
              </a:rPr>
              <a:t>– 120 </a:t>
            </a:r>
            <a:r>
              <a:rPr lang="ru-RU" sz="3100" dirty="0" smtClean="0">
                <a:latin typeface="Times New Roman" panose="02020603050405020304" pitchFamily="18" charset="0"/>
                <a:cs typeface="Times New Roman" panose="02020603050405020304" pitchFamily="18" charset="0"/>
              </a:rPr>
              <a:t>кг;</a:t>
            </a:r>
            <a:endParaRPr lang="ru-RU" sz="3100" dirty="0">
              <a:latin typeface="Times New Roman" panose="02020603050405020304" pitchFamily="18" charset="0"/>
              <a:cs typeface="Times New Roman" panose="02020603050405020304" pitchFamily="18" charset="0"/>
            </a:endParaRPr>
          </a:p>
          <a:p>
            <a:r>
              <a:rPr lang="ru-RU" sz="3100" dirty="0" smtClean="0">
                <a:latin typeface="Times New Roman" panose="02020603050405020304" pitchFamily="18" charset="0"/>
                <a:cs typeface="Times New Roman" panose="02020603050405020304" pitchFamily="18" charset="0"/>
              </a:rPr>
              <a:t>Напряжение питания трехфазное 380 </a:t>
            </a:r>
            <a:r>
              <a:rPr lang="ru-RU" sz="3100" dirty="0">
                <a:latin typeface="Times New Roman" panose="02020603050405020304" pitchFamily="18" charset="0"/>
                <a:cs typeface="Times New Roman" panose="02020603050405020304" pitchFamily="18" charset="0"/>
              </a:rPr>
              <a:t>В 50 </a:t>
            </a:r>
            <a:r>
              <a:rPr lang="ru-RU" sz="3100" dirty="0" smtClean="0">
                <a:latin typeface="Times New Roman" panose="02020603050405020304" pitchFamily="18" charset="0"/>
                <a:cs typeface="Times New Roman" panose="02020603050405020304" pitchFamily="18" charset="0"/>
              </a:rPr>
              <a:t>Гц по ГОСТ </a:t>
            </a:r>
            <a:r>
              <a:rPr lang="ru-RU" sz="3100" dirty="0">
                <a:latin typeface="Times New Roman" panose="02020603050405020304" pitchFamily="18" charset="0"/>
                <a:cs typeface="Times New Roman" panose="02020603050405020304" pitchFamily="18" charset="0"/>
              </a:rPr>
              <a:t>13109;</a:t>
            </a:r>
          </a:p>
          <a:p>
            <a:r>
              <a:rPr lang="ru-RU" sz="3100" dirty="0">
                <a:latin typeface="Times New Roman" panose="02020603050405020304" pitchFamily="18" charset="0"/>
                <a:cs typeface="Times New Roman" panose="02020603050405020304" pitchFamily="18" charset="0"/>
              </a:rPr>
              <a:t>Продолжительность бурения одного канала – </a:t>
            </a:r>
            <a:r>
              <a:rPr lang="ru-RU" sz="3100" dirty="0" smtClean="0">
                <a:latin typeface="Times New Roman" panose="02020603050405020304" pitchFamily="18" charset="0"/>
                <a:cs typeface="Times New Roman" panose="02020603050405020304" pitchFamily="18" charset="0"/>
              </a:rPr>
              <a:t>2 ч;</a:t>
            </a:r>
            <a:endParaRPr lang="ru-RU" sz="3100" dirty="0">
              <a:latin typeface="Times New Roman" panose="02020603050405020304" pitchFamily="18" charset="0"/>
              <a:cs typeface="Times New Roman" panose="02020603050405020304" pitchFamily="18" charset="0"/>
            </a:endParaRPr>
          </a:p>
          <a:p>
            <a:r>
              <a:rPr lang="ru-RU" sz="3100" dirty="0" smtClean="0">
                <a:latin typeface="Times New Roman" panose="02020603050405020304" pitchFamily="18" charset="0"/>
                <a:cs typeface="Times New Roman" panose="02020603050405020304" pitchFamily="18" charset="0"/>
              </a:rPr>
              <a:t>Время перезарядки кассеты и подготовки устройства к повторному спуску </a:t>
            </a:r>
            <a:r>
              <a:rPr lang="ru-RU" sz="3100" dirty="0">
                <a:latin typeface="Times New Roman" panose="02020603050405020304" pitchFamily="18" charset="0"/>
                <a:cs typeface="Times New Roman" panose="02020603050405020304" pitchFamily="18" charset="0"/>
              </a:rPr>
              <a:t>– 1 </a:t>
            </a:r>
            <a:r>
              <a:rPr lang="ru-RU" sz="3100" dirty="0" smtClean="0">
                <a:latin typeface="Times New Roman" panose="02020603050405020304" pitchFamily="18" charset="0"/>
                <a:cs typeface="Times New Roman" panose="02020603050405020304" pitchFamily="18" charset="0"/>
              </a:rPr>
              <a:t>ч;</a:t>
            </a:r>
            <a:endParaRPr lang="ru-RU" sz="3100" dirty="0">
              <a:latin typeface="Times New Roman" panose="02020603050405020304" pitchFamily="18" charset="0"/>
              <a:cs typeface="Times New Roman" panose="02020603050405020304" pitchFamily="18" charset="0"/>
            </a:endParaRPr>
          </a:p>
          <a:p>
            <a:r>
              <a:rPr lang="ru-RU" sz="3100" dirty="0" smtClean="0">
                <a:latin typeface="Times New Roman" panose="02020603050405020304" pitchFamily="18" charset="0"/>
                <a:cs typeface="Times New Roman" panose="02020603050405020304" pitchFamily="18" charset="0"/>
              </a:rPr>
              <a:t>Диаметр эксплуатационных колонн </a:t>
            </a:r>
            <a:r>
              <a:rPr lang="ru-RU" sz="3100" dirty="0">
                <a:latin typeface="Times New Roman" panose="02020603050405020304" pitchFamily="18" charset="0"/>
                <a:cs typeface="Times New Roman" panose="02020603050405020304" pitchFamily="18" charset="0"/>
              </a:rPr>
              <a:t>– 146, 168 </a:t>
            </a:r>
            <a:r>
              <a:rPr lang="ru-RU" sz="3100" dirty="0" smtClean="0">
                <a:latin typeface="Times New Roman" panose="02020603050405020304" pitchFamily="18" charset="0"/>
                <a:cs typeface="Times New Roman" panose="02020603050405020304" pitchFamily="18" charset="0"/>
              </a:rPr>
              <a:t>мм;</a:t>
            </a:r>
            <a:endParaRPr lang="ru-RU" sz="3100" dirty="0">
              <a:latin typeface="Times New Roman" panose="02020603050405020304" pitchFamily="18" charset="0"/>
              <a:cs typeface="Times New Roman" panose="02020603050405020304" pitchFamily="18" charset="0"/>
            </a:endParaRPr>
          </a:p>
          <a:p>
            <a:r>
              <a:rPr lang="ru-RU" sz="3100" dirty="0">
                <a:latin typeface="Times New Roman" panose="02020603050405020304" pitchFamily="18" charset="0"/>
                <a:cs typeface="Times New Roman" panose="02020603050405020304" pitchFamily="18" charset="0"/>
              </a:rPr>
              <a:t>Продолжительность бурения одного канала через 2 или 3 обсадные колонны - </a:t>
            </a:r>
            <a:r>
              <a:rPr lang="ru-RU" sz="3100" dirty="0" smtClean="0">
                <a:latin typeface="Times New Roman" panose="02020603050405020304" pitchFamily="18" charset="0"/>
                <a:cs typeface="Times New Roman" panose="02020603050405020304" pitchFamily="18" charset="0"/>
              </a:rPr>
              <a:t>8.5 </a:t>
            </a:r>
            <a:r>
              <a:rPr lang="ru-RU" sz="3100" dirty="0">
                <a:latin typeface="Times New Roman" panose="02020603050405020304" pitchFamily="18" charset="0"/>
                <a:cs typeface="Times New Roman" panose="02020603050405020304" pitchFamily="18" charset="0"/>
              </a:rPr>
              <a:t>ч.</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40">
          <a:fgClr>
            <a:srgbClr val="0070C0"/>
          </a:fgClr>
          <a:bgClr>
            <a:schemeClr val="bg1"/>
          </a:bgClr>
        </a:pattFill>
        <a:effectLst/>
      </p:bgPr>
    </p:bg>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116632"/>
            <a:ext cx="4248472" cy="6624736"/>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556" y="116632"/>
            <a:ext cx="4492769" cy="6624736"/>
          </a:xfrm>
          <a:prstGeom prst="rect">
            <a:avLst/>
          </a:prstGeom>
        </p:spPr>
      </p:pic>
      <p:cxnSp>
        <p:nvCxnSpPr>
          <p:cNvPr id="15" name="Прямая соединительная линия 14"/>
          <p:cNvCxnSpPr/>
          <p:nvPr/>
        </p:nvCxnSpPr>
        <p:spPr>
          <a:xfrm>
            <a:off x="4518557" y="-35191"/>
            <a:ext cx="0" cy="6893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353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4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5" y="188640"/>
            <a:ext cx="4466207" cy="6552727"/>
          </a:xfrm>
          <a:prstGeom prst="rect">
            <a:avLst/>
          </a:prstGeom>
        </p:spPr>
      </p:pic>
      <p:pic>
        <p:nvPicPr>
          <p:cNvPr id="4" name="Рисунок 3" descr="F:\ПАТЕНТ.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936" y="188640"/>
            <a:ext cx="4464496" cy="6552726"/>
          </a:xfrm>
          <a:prstGeom prst="rect">
            <a:avLst/>
          </a:prstGeom>
          <a:noFill/>
          <a:ln>
            <a:noFill/>
          </a:ln>
        </p:spPr>
      </p:pic>
    </p:spTree>
    <p:extLst>
      <p:ext uri="{BB962C8B-B14F-4D97-AF65-F5344CB8AC3E}">
        <p14:creationId xmlns:p14="http://schemas.microsoft.com/office/powerpoint/2010/main" val="1877882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40">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026" name="Picture 2" descr="C:\Users\user\Desktop\подготовка в каталог\к.п.в.в.п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070" y="0"/>
            <a:ext cx="49858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51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12290" name="Заголовок 1"/>
          <p:cNvSpPr txBox="1">
            <a:spLocks noChangeArrowheads="1"/>
          </p:cNvSpPr>
          <p:nvPr/>
        </p:nvSpPr>
        <p:spPr bwMode="auto">
          <a:xfrm>
            <a:off x="428625" y="1512888"/>
            <a:ext cx="8229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5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a:t>
            </a:r>
          </a:p>
          <a:p>
            <a:pPr algn="ctr" eaLnBrk="1" hangingPunct="1"/>
            <a:r>
              <a:rPr lang="ru-RU" altLang="ru-RU" sz="5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altLang="ru-RU" sz="5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внимание!</a:t>
            </a:r>
            <a:endParaRPr lang="ru-RU" altLang="ru-RU" sz="5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291"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67EDA6-1682-492F-BA09-FCCC2A9467DA}" type="slidenum">
              <a:rPr lang="ru-RU" altLang="ru-RU">
                <a:solidFill>
                  <a:srgbClr val="898989"/>
                </a:solidFill>
              </a:rPr>
              <a:pPr/>
              <a:t>17</a:t>
            </a:fld>
            <a:endParaRPr lang="ru-RU" altLang="ru-RU" dirty="0">
              <a:solidFill>
                <a:srgbClr val="898989"/>
              </a:solidFill>
            </a:endParaRPr>
          </a:p>
        </p:txBody>
      </p:sp>
    </p:spTree>
    <p:extLst>
      <p:ext uri="{BB962C8B-B14F-4D97-AF65-F5344CB8AC3E}">
        <p14:creationId xmlns:p14="http://schemas.microsoft.com/office/powerpoint/2010/main" val="1046465762"/>
      </p:ext>
    </p:extLst>
  </p:cSld>
  <p:clrMapOvr>
    <a:masterClrMapping/>
  </p:clrMapOvr>
  <mc:AlternateContent xmlns:mc="http://schemas.openxmlformats.org/markup-compatibility/2006" xmlns:p14="http://schemas.microsoft.com/office/powerpoint/2010/main">
    <mc:Choice Requires="p14">
      <p:transition spd="slow" p14:dur="40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Коммерческое предложение </a:t>
            </a:r>
            <a:endParaRPr lang="ru-RU" sz="3600" dirty="0"/>
          </a:p>
        </p:txBody>
      </p:sp>
      <p:sp>
        <p:nvSpPr>
          <p:cNvPr id="3" name="Содержимое 2"/>
          <p:cNvSpPr>
            <a:spLocks noGrp="1"/>
          </p:cNvSpPr>
          <p:nvPr>
            <p:ph idx="1"/>
          </p:nvPr>
        </p:nvSpPr>
        <p:spPr/>
        <p:txBody>
          <a:bodyPr>
            <a:normAutofit fontScale="55000" lnSpcReduction="20000"/>
          </a:bodyPr>
          <a:lstStyle/>
          <a:p>
            <a:pPr algn="just">
              <a:buNone/>
            </a:pPr>
            <a:r>
              <a:rPr lang="ru-RU" dirty="0" smtClean="0"/>
              <a:t>	</a:t>
            </a:r>
            <a:r>
              <a:rPr lang="ru-RU"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ООО «ВВП» предлагает Вашему предприятию экономически эффективную технологию нефтедобычи – гидродинамически совершенное вторичное вскрытие пласта  бурением протяжённых фильтрационных каналов.</a:t>
            </a:r>
          </a:p>
          <a:p>
            <a:pPr algn="just">
              <a:buNone/>
            </a:pPr>
            <a:r>
              <a:rPr lang="ru-RU" sz="3400" dirty="0" smtClean="0">
                <a:latin typeface="Times New Roman" pitchFamily="18" charset="0"/>
                <a:cs typeface="Times New Roman" pitchFamily="18" charset="0"/>
              </a:rPr>
              <a:t>Технология позволяет:</a:t>
            </a:r>
          </a:p>
          <a:p>
            <a:pPr algn="just">
              <a:buNone/>
            </a:pPr>
            <a:r>
              <a:rPr lang="ru-RU" sz="3400" dirty="0" smtClean="0">
                <a:latin typeface="Times New Roman" pitchFamily="18" charset="0"/>
                <a:cs typeface="Times New Roman" pitchFamily="18" charset="0"/>
              </a:rPr>
              <a:t>	- увеличить дебит скважин по нефти;</a:t>
            </a:r>
          </a:p>
          <a:p>
            <a:pPr algn="just">
              <a:buNone/>
            </a:pPr>
            <a:r>
              <a:rPr lang="ru-RU" sz="3400" dirty="0" smtClean="0">
                <a:latin typeface="Times New Roman" pitchFamily="18" charset="0"/>
                <a:cs typeface="Times New Roman" pitchFamily="18" charset="0"/>
              </a:rPr>
              <a:t>	- исключить затраты на ликвидацию заколонных перетоков;</a:t>
            </a:r>
          </a:p>
          <a:p>
            <a:pPr algn="just">
              <a:buNone/>
            </a:pPr>
            <a:r>
              <a:rPr lang="ru-RU" sz="3400" dirty="0" smtClean="0">
                <a:latin typeface="Times New Roman" pitchFamily="18" charset="0"/>
                <a:cs typeface="Times New Roman" pitchFamily="18" charset="0"/>
              </a:rPr>
              <a:t>	- исключить затраты на первичную обработку призабойной зоны пласта;</a:t>
            </a:r>
          </a:p>
          <a:p>
            <a:pPr algn="just">
              <a:buNone/>
            </a:pPr>
            <a:r>
              <a:rPr lang="ru-RU" sz="3400" dirty="0" smtClean="0">
                <a:latin typeface="Times New Roman" pitchFamily="18" charset="0"/>
                <a:cs typeface="Times New Roman" pitchFamily="18" charset="0"/>
              </a:rPr>
              <a:t>	- повысить коэффициент извлекаемости нефти;</a:t>
            </a:r>
          </a:p>
          <a:p>
            <a:pPr algn="just">
              <a:buNone/>
            </a:pPr>
            <a:r>
              <a:rPr lang="ru-RU" sz="3400" dirty="0" smtClean="0">
                <a:latin typeface="Times New Roman" pitchFamily="18" charset="0"/>
                <a:cs typeface="Times New Roman" pitchFamily="18" charset="0"/>
              </a:rPr>
              <a:t>	- уменьшить затраты на подготовку товарной нефти;</a:t>
            </a:r>
          </a:p>
          <a:p>
            <a:pPr algn="just">
              <a:buNone/>
            </a:pPr>
            <a:r>
              <a:rPr lang="ru-RU" sz="3400" dirty="0" smtClean="0">
                <a:latin typeface="Times New Roman" pitchFamily="18" charset="0"/>
                <a:cs typeface="Times New Roman" pitchFamily="18" charset="0"/>
              </a:rPr>
              <a:t>		За счёт снижения себестоимости добычи нефти Ваше предприятие получит дополнительную прибыль.</a:t>
            </a:r>
          </a:p>
          <a:p>
            <a:pPr algn="just">
              <a:buNone/>
            </a:pPr>
            <a:r>
              <a:rPr lang="ru-RU" sz="3400" dirty="0" smtClean="0">
                <a:latin typeface="Times New Roman" pitchFamily="18" charset="0"/>
                <a:cs typeface="Times New Roman" pitchFamily="18" charset="0"/>
              </a:rPr>
              <a:t>		</a:t>
            </a:r>
            <a:r>
              <a:rPr lang="ru-RU" sz="3400" b="1" dirty="0" smtClean="0">
                <a:latin typeface="Times New Roman" pitchFamily="18" charset="0"/>
                <a:cs typeface="Times New Roman" pitchFamily="18" charset="0"/>
              </a:rPr>
              <a:t>Наибольший экономический эффект, данный метод вторичного вскрытия пласта, принесёт на скважинах вышедших из бурения и на скважинах действующего фонда при приобщении в работу вышележащих горизонтов</a:t>
            </a:r>
            <a:r>
              <a:rPr lang="ru-RU" sz="3400" dirty="0" smtClean="0">
                <a:latin typeface="Times New Roman" pitchFamily="18" charset="0"/>
                <a:cs typeface="Times New Roman" pitchFamily="18" charset="0"/>
              </a:rPr>
              <a:t>.</a:t>
            </a:r>
            <a:endParaRPr lang="ru-RU"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Autofit/>
          </a:bodyPr>
          <a:lstStyle/>
          <a:p>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Актуальность технологии</a:t>
            </a:r>
            <a:endPar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4" y="1340768"/>
            <a:ext cx="8229600" cy="4830262"/>
          </a:xfrm>
        </p:spPr>
        <p:txBody>
          <a:bodyPr>
            <a:noAutofit/>
          </a:bodyPr>
          <a:lstStyle/>
          <a:p>
            <a:pPr marL="0" indent="360000" algn="just">
              <a:buNone/>
            </a:pPr>
            <a:r>
              <a:rPr lang="ru-RU" sz="2300" dirty="0" smtClean="0">
                <a:latin typeface="Times New Roman" pitchFamily="18" charset="0"/>
                <a:cs typeface="Times New Roman" pitchFamily="18" charset="0"/>
              </a:rPr>
              <a:t>Данная технология вторичного вскрытия пласта устройством УБФК 22х1250 разрабатывалась в целях обеспечения наиболее полного извлечения запасов нефти, исключающая нанесение ущерба недрам при разработке и эксплуатации нефтяных и газовых месторождений.</a:t>
            </a:r>
          </a:p>
          <a:p>
            <a:pPr marL="0" indent="360000" algn="just">
              <a:buNone/>
            </a:pPr>
            <a:r>
              <a:rPr lang="ru-RU" sz="2300" dirty="0" smtClean="0">
                <a:latin typeface="Times New Roman" pitchFamily="18" charset="0"/>
                <a:cs typeface="Times New Roman" pitchFamily="18" charset="0"/>
              </a:rPr>
              <a:t>Учитывая, что эксплуатационная скважина, является дорогостоящим, капитальным гидротехническим сооружением, предназначенным для длительной эксплуатации, то применение принципиально нового оборудования для вторичного вскрытия пласта позволит избежать преждевременного обводнения скважин, разрушения целостности цементного камня, выхода из строя эксплуатационных колонн, финансовых затрат на проведение изоляционных работ.</a:t>
            </a:r>
          </a:p>
          <a:p>
            <a:pPr marL="0" indent="0" algn="just" fontAlgn="base">
              <a:buNone/>
            </a:pPr>
            <a:endParaRPr lang="ru-RU" sz="2000" dirty="0">
              <a:latin typeface="Times New Roman" pitchFamily="18" charset="0"/>
              <a:cs typeface="Times New Roman" pitchFamily="18" charset="0"/>
            </a:endParaRPr>
          </a:p>
          <a:p>
            <a:pPr marL="0" indent="0" algn="just" fontAlgn="base">
              <a:buNone/>
            </a:pPr>
            <a:endParaRPr lang="ru-RU" sz="1600" dirty="0">
              <a:latin typeface="Times New Roman" pitchFamily="18" charset="0"/>
              <a:cs typeface="Times New Roman" pitchFamily="18" charset="0"/>
            </a:endParaRPr>
          </a:p>
          <a:p>
            <a:pPr marL="0" indent="0" algn="just" fontAlgn="base">
              <a:buNone/>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3347864" y="116632"/>
            <a:ext cx="5616624" cy="662473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3"/>
          <p:cNvSpPr>
            <a:spLocks noGrp="1"/>
          </p:cNvSpPr>
          <p:nvPr>
            <p:ph type="title"/>
          </p:nvPr>
        </p:nvSpPr>
        <p:spPr>
          <a:xfrm>
            <a:off x="3347864" y="274638"/>
            <a:ext cx="5338936" cy="634082"/>
          </a:xfrm>
        </p:spPr>
        <p:txBody>
          <a:bodyPr>
            <a:normAutofit fontScale="90000"/>
          </a:bodyPr>
          <a:lstStyle/>
          <a:p>
            <a:r>
              <a:rPr lang="ru-RU" dirty="0" smtClean="0"/>
              <a:t> </a:t>
            </a:r>
            <a:r>
              <a:rPr lang="ru-RU" sz="4000" dirty="0" smtClean="0">
                <a:effectLst>
                  <a:outerShdw blurRad="38100" dist="38100" dir="2700000" algn="tl">
                    <a:srgbClr val="000000">
                      <a:alpha val="43137"/>
                    </a:srgbClr>
                  </a:outerShdw>
                </a:effectLst>
                <a:latin typeface="Times New Roman" pitchFamily="18" charset="0"/>
                <a:cs typeface="Times New Roman" pitchFamily="18" charset="0"/>
              </a:rPr>
              <a:t>Принцип </a:t>
            </a:r>
            <a:r>
              <a:rPr lang="ru-RU" sz="4000" dirty="0">
                <a:effectLst>
                  <a:outerShdw blurRad="38100" dist="38100" dir="2700000" algn="tl">
                    <a:srgbClr val="000000">
                      <a:alpha val="43137"/>
                    </a:srgbClr>
                  </a:outerShdw>
                </a:effectLst>
                <a:latin typeface="Times New Roman" pitchFamily="18" charset="0"/>
                <a:cs typeface="Times New Roman" pitchFamily="18" charset="0"/>
              </a:rPr>
              <a:t>работы</a:t>
            </a:r>
          </a:p>
        </p:txBody>
      </p:sp>
      <p:sp>
        <p:nvSpPr>
          <p:cNvPr id="5" name="Содержимое 4"/>
          <p:cNvSpPr>
            <a:spLocks noGrp="1"/>
          </p:cNvSpPr>
          <p:nvPr>
            <p:ph idx="1"/>
          </p:nvPr>
        </p:nvSpPr>
        <p:spPr>
          <a:xfrm>
            <a:off x="3491880" y="1008712"/>
            <a:ext cx="5328592" cy="5516632"/>
          </a:xfrm>
        </p:spPr>
        <p:txBody>
          <a:bodyPr>
            <a:normAutofit fontScale="40000" lnSpcReduction="20000"/>
          </a:bodyPr>
          <a:lstStyle/>
          <a:p>
            <a:pPr marL="0" indent="457200" algn="just">
              <a:buNone/>
            </a:pPr>
            <a:endParaRPr lang="ru-RU" dirty="0" smtClean="0">
              <a:latin typeface="Times New Roman" pitchFamily="18" charset="0"/>
              <a:cs typeface="Times New Roman" pitchFamily="18" charset="0"/>
            </a:endParaRPr>
          </a:p>
          <a:p>
            <a:pPr marL="0" indent="457200" algn="just">
              <a:buNone/>
            </a:pPr>
            <a:r>
              <a:rPr lang="ru-RU" sz="4200" dirty="0" smtClean="0">
                <a:latin typeface="Times New Roman" pitchFamily="18" charset="0"/>
                <a:cs typeface="Times New Roman" pitchFamily="18" charset="0"/>
              </a:rPr>
              <a:t>Устройство </a:t>
            </a:r>
            <a:r>
              <a:rPr lang="ru-RU" sz="4200" dirty="0">
                <a:latin typeface="Times New Roman" pitchFamily="18" charset="0"/>
                <a:cs typeface="Times New Roman" pitchFamily="18" charset="0"/>
              </a:rPr>
              <a:t>УБФК </a:t>
            </a:r>
            <a:r>
              <a:rPr lang="ru-RU" sz="4200" dirty="0" smtClean="0">
                <a:latin typeface="Times New Roman" pitchFamily="18" charset="0"/>
                <a:cs typeface="Times New Roman" pitchFamily="18" charset="0"/>
              </a:rPr>
              <a:t>22х1250 (микробуровая установка) </a:t>
            </a:r>
            <a:r>
              <a:rPr lang="ru-RU" sz="4200" dirty="0">
                <a:latin typeface="Times New Roman" pitchFamily="18" charset="0"/>
                <a:cs typeface="Times New Roman" pitchFamily="18" charset="0"/>
              </a:rPr>
              <a:t>спускается в скважину на геофизическом </a:t>
            </a:r>
            <a:r>
              <a:rPr lang="ru-RU" sz="4200" dirty="0" smtClean="0">
                <a:latin typeface="Times New Roman" pitchFamily="18" charset="0"/>
                <a:cs typeface="Times New Roman" pitchFamily="18" charset="0"/>
              </a:rPr>
              <a:t>кабеле.</a:t>
            </a:r>
            <a:endParaRPr lang="ru-RU" sz="4200" dirty="0">
              <a:latin typeface="Times New Roman" pitchFamily="18" charset="0"/>
              <a:cs typeface="Times New Roman" pitchFamily="18" charset="0"/>
            </a:endParaRPr>
          </a:p>
          <a:p>
            <a:pPr marL="0" indent="457200" algn="just">
              <a:buNone/>
            </a:pPr>
            <a:r>
              <a:rPr lang="ru-RU" sz="4200" dirty="0">
                <a:latin typeface="Times New Roman" pitchFamily="18" charset="0"/>
                <a:cs typeface="Times New Roman" pitchFamily="18" charset="0"/>
              </a:rPr>
              <a:t>При помощи </a:t>
            </a:r>
            <a:r>
              <a:rPr lang="ru-RU" sz="4200" dirty="0" smtClean="0">
                <a:latin typeface="Times New Roman" pitchFamily="18" charset="0"/>
                <a:cs typeface="Times New Roman" pitchFamily="18" charset="0"/>
              </a:rPr>
              <a:t>фрезы, комплекта </a:t>
            </a:r>
            <a:r>
              <a:rPr lang="ru-RU" sz="4200" dirty="0">
                <a:latin typeface="Times New Roman" pitchFamily="18" charset="0"/>
                <a:cs typeface="Times New Roman" pitchFamily="18" charset="0"/>
              </a:rPr>
              <a:t>буровых втулок и собственного мини бурового насоса производится бурение эксплуатационной колонны, цементного камня и породы.</a:t>
            </a:r>
          </a:p>
          <a:p>
            <a:pPr marL="0" indent="457200" algn="just">
              <a:buNone/>
            </a:pPr>
            <a:r>
              <a:rPr lang="ru-RU" sz="4200" dirty="0">
                <a:latin typeface="Times New Roman" pitchFamily="18" charset="0"/>
                <a:cs typeface="Times New Roman" pitchFamily="18" charset="0"/>
              </a:rPr>
              <a:t>Создаётся канал диаметром 22 мм и длиной до 2000 мм с площадью фильтрации до 1385 см</a:t>
            </a:r>
            <a:r>
              <a:rPr lang="ru-RU" sz="4200" baseline="30000" dirty="0">
                <a:latin typeface="Times New Roman" pitchFamily="18" charset="0"/>
                <a:cs typeface="Times New Roman" pitchFamily="18" charset="0"/>
              </a:rPr>
              <a:t>2</a:t>
            </a:r>
            <a:r>
              <a:rPr lang="ru-RU" sz="4200" dirty="0" smtClean="0">
                <a:latin typeface="Times New Roman" pitchFamily="18" charset="0"/>
                <a:cs typeface="Times New Roman" pitchFamily="18" charset="0"/>
              </a:rPr>
              <a:t> </a:t>
            </a:r>
            <a:r>
              <a:rPr lang="ru-RU" sz="4200" dirty="0">
                <a:latin typeface="Times New Roman" pitchFamily="18" charset="0"/>
                <a:cs typeface="Times New Roman" pitchFamily="18" charset="0"/>
              </a:rPr>
              <a:t>для свободного поступления флюида в скважину.</a:t>
            </a:r>
          </a:p>
          <a:p>
            <a:pPr marL="0" indent="457200" algn="just">
              <a:buNone/>
            </a:pPr>
            <a:r>
              <a:rPr lang="ru-RU" sz="4200" dirty="0">
                <a:latin typeface="Times New Roman" pitchFamily="18" charset="0"/>
                <a:cs typeface="Times New Roman" pitchFamily="18" charset="0"/>
              </a:rPr>
              <a:t>После бурения колонна буровых втулок вместе с фрезой, остаётся в пласте, а устройство поднимается на устье для перезарядки. </a:t>
            </a:r>
          </a:p>
          <a:p>
            <a:pPr marL="0" indent="457200" algn="just">
              <a:buNone/>
            </a:pPr>
            <a:r>
              <a:rPr lang="ru-RU" sz="4200" dirty="0">
                <a:latin typeface="Times New Roman" pitchFamily="18" charset="0"/>
                <a:cs typeface="Times New Roman" pitchFamily="18" charset="0"/>
              </a:rPr>
              <a:t>Таким образом производится бурение следующих каналов в данной скважине.</a:t>
            </a:r>
          </a:p>
          <a:p>
            <a:pPr marL="0" indent="457200" algn="just">
              <a:buNone/>
            </a:pPr>
            <a:r>
              <a:rPr lang="ru-RU" sz="4200" dirty="0">
                <a:latin typeface="Times New Roman" pitchFamily="18" charset="0"/>
                <a:cs typeface="Times New Roman" pitchFamily="18" charset="0"/>
              </a:rPr>
              <a:t>За счёт </a:t>
            </a:r>
            <a:r>
              <a:rPr lang="ru-RU" sz="4200" b="1" dirty="0">
                <a:latin typeface="Times New Roman" pitchFamily="18" charset="0"/>
                <a:cs typeface="Times New Roman" pitchFamily="18" charset="0"/>
              </a:rPr>
              <a:t>длины</a:t>
            </a:r>
            <a:r>
              <a:rPr lang="ru-RU" sz="4200" dirty="0">
                <a:latin typeface="Times New Roman" pitchFamily="18" charset="0"/>
                <a:cs typeface="Times New Roman" pitchFamily="18" charset="0"/>
              </a:rPr>
              <a:t> протяжённых фильтрационных каналов предоставляется возможным включить в работу зоны пласта свободные от проникновения фильтратов бурового и тампонажного растворов тем самым увеличить </a:t>
            </a:r>
            <a:r>
              <a:rPr lang="ru-RU" sz="4200" b="1" dirty="0">
                <a:latin typeface="Times New Roman" pitchFamily="18" charset="0"/>
                <a:cs typeface="Times New Roman" pitchFamily="18" charset="0"/>
              </a:rPr>
              <a:t>коэффициент извлечения нефти</a:t>
            </a:r>
            <a:r>
              <a:rPr lang="ru-RU" sz="4200" dirty="0" smtClean="0">
                <a:latin typeface="Times New Roman" pitchFamily="18" charset="0"/>
                <a:cs typeface="Times New Roman" pitchFamily="18" charset="0"/>
              </a:rPr>
              <a:t>.</a:t>
            </a:r>
            <a:endParaRPr lang="ru-RU" sz="4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20080"/>
          </a:xfrm>
        </p:spPr>
        <p:txBody>
          <a:bodyPr>
            <a:noAutofit/>
          </a:bodyPr>
          <a:lstStyle/>
          <a:p>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Преимущества </a:t>
            </a: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данной технологии</a:t>
            </a:r>
          </a:p>
        </p:txBody>
      </p:sp>
      <p:sp>
        <p:nvSpPr>
          <p:cNvPr id="3" name="Содержимое 2"/>
          <p:cNvSpPr>
            <a:spLocks noGrp="1"/>
          </p:cNvSpPr>
          <p:nvPr>
            <p:ph idx="1"/>
          </p:nvPr>
        </p:nvSpPr>
        <p:spPr>
          <a:xfrm>
            <a:off x="467544" y="764704"/>
            <a:ext cx="8229600" cy="5544616"/>
          </a:xfrm>
        </p:spPr>
        <p:txBody>
          <a:bodyPr>
            <a:noAutofit/>
          </a:bodyPr>
          <a:lstStyle/>
          <a:p>
            <a:pPr marL="457200" indent="-457200" algn="just" fontAlgn="base">
              <a:buFont typeface="+mj-lt"/>
              <a:buAutoNum type="arabicPeriod"/>
            </a:pPr>
            <a:r>
              <a:rPr lang="ru-RU" sz="1850" dirty="0" smtClean="0">
                <a:latin typeface="Times New Roman" pitchFamily="18" charset="0"/>
                <a:cs typeface="Times New Roman" pitchFamily="18" charset="0"/>
              </a:rPr>
              <a:t>Исключение </a:t>
            </a:r>
            <a:r>
              <a:rPr lang="ru-RU" sz="1850" dirty="0">
                <a:latin typeface="Times New Roman" pitchFamily="18" charset="0"/>
                <a:cs typeface="Times New Roman" pitchFamily="18" charset="0"/>
              </a:rPr>
              <a:t>затрат на капитальный ремонт скважины по ликвидации заколонных перетоков на скважинах вышедших из бурения, и на скважинах действующего фонда, при приобщении в работу вышележащих горизонтов.</a:t>
            </a:r>
          </a:p>
          <a:p>
            <a:pPr marL="457200" indent="-457200" algn="just" fontAlgn="base">
              <a:buFont typeface="+mj-lt"/>
              <a:buAutoNum type="arabicPeriod"/>
            </a:pPr>
            <a:r>
              <a:rPr lang="ru-RU" sz="1850" dirty="0" smtClean="0">
                <a:latin typeface="Times New Roman" pitchFamily="18" charset="0"/>
                <a:cs typeface="Times New Roman" pitchFamily="18" charset="0"/>
              </a:rPr>
              <a:t>Вскрытие </a:t>
            </a:r>
            <a:r>
              <a:rPr lang="ru-RU" sz="1850" dirty="0">
                <a:latin typeface="Times New Roman" pitchFamily="18" charset="0"/>
                <a:cs typeface="Times New Roman" pitchFamily="18" charset="0"/>
              </a:rPr>
              <a:t>продуктивного пласта без </a:t>
            </a:r>
            <a:r>
              <a:rPr lang="ru-RU" sz="1850" dirty="0" smtClean="0">
                <a:latin typeface="Times New Roman" pitchFamily="18" charset="0"/>
                <a:cs typeface="Times New Roman" pitchFamily="18" charset="0"/>
              </a:rPr>
              <a:t>на</a:t>
            </a:r>
            <a:r>
              <a:rPr lang="ru-RU" sz="1850" dirty="0" smtClean="0">
                <a:latin typeface="Times New Roman" pitchFamily="18" charset="0"/>
                <a:cs typeface="Times New Roman" pitchFamily="18" charset="0"/>
              </a:rPr>
              <a:t>рушения </a:t>
            </a:r>
            <a:r>
              <a:rPr lang="ru-RU" sz="1850" dirty="0">
                <a:latin typeface="Times New Roman" pitchFamily="18" charset="0"/>
                <a:cs typeface="Times New Roman" pitchFamily="18" charset="0"/>
              </a:rPr>
              <a:t>целостности цементного камня в заколонном пространстве, </a:t>
            </a:r>
            <a:r>
              <a:rPr lang="en-US" sz="1850" dirty="0">
                <a:latin typeface="Times New Roman" pitchFamily="18" charset="0"/>
                <a:cs typeface="Times New Roman" pitchFamily="18" charset="0"/>
              </a:rPr>
              <a:t>c</a:t>
            </a:r>
            <a:r>
              <a:rPr lang="ru-RU" sz="1850" dirty="0" smtClean="0">
                <a:latin typeface="Times New Roman" pitchFamily="18" charset="0"/>
                <a:cs typeface="Times New Roman" pitchFamily="18" charset="0"/>
              </a:rPr>
              <a:t>охранив его </a:t>
            </a:r>
            <a:r>
              <a:rPr lang="ru-RU" sz="1850" dirty="0">
                <a:latin typeface="Times New Roman" pitchFamily="18" charset="0"/>
                <a:cs typeface="Times New Roman" pitchFamily="18" charset="0"/>
              </a:rPr>
              <a:t>изолирующие </a:t>
            </a:r>
            <a:r>
              <a:rPr lang="ru-RU" sz="1850" dirty="0" smtClean="0">
                <a:latin typeface="Times New Roman" pitchFamily="18" charset="0"/>
                <a:cs typeface="Times New Roman" pitchFamily="18" charset="0"/>
              </a:rPr>
              <a:t>свойства, </a:t>
            </a:r>
            <a:r>
              <a:rPr lang="ru-RU" sz="1850" dirty="0">
                <a:latin typeface="Times New Roman" pitchFamily="18" charset="0"/>
                <a:cs typeface="Times New Roman" pitchFamily="18" charset="0"/>
              </a:rPr>
              <a:t>исключающие заколонные перетоки.</a:t>
            </a:r>
          </a:p>
          <a:p>
            <a:pPr marL="457200" indent="-457200" algn="just" fontAlgn="base">
              <a:buFont typeface="+mj-lt"/>
              <a:buAutoNum type="arabicPeriod"/>
            </a:pPr>
            <a:r>
              <a:rPr lang="ru-RU" sz="1850" dirty="0" smtClean="0">
                <a:latin typeface="Times New Roman" pitchFamily="18" charset="0"/>
                <a:cs typeface="Times New Roman" pitchFamily="18" charset="0"/>
              </a:rPr>
              <a:t>Вскрытие </a:t>
            </a:r>
            <a:r>
              <a:rPr lang="ru-RU" sz="1850" dirty="0">
                <a:latin typeface="Times New Roman" pitchFamily="18" charset="0"/>
                <a:cs typeface="Times New Roman" pitchFamily="18" charset="0"/>
              </a:rPr>
              <a:t>пласта без необходимости последующей обработки призабойной зоны.</a:t>
            </a:r>
          </a:p>
          <a:p>
            <a:pPr marL="457200" indent="-457200" algn="just" fontAlgn="base">
              <a:buFont typeface="+mj-lt"/>
              <a:buAutoNum type="arabicPeriod"/>
            </a:pPr>
            <a:r>
              <a:rPr lang="ru-RU" sz="1850" dirty="0" smtClean="0">
                <a:latin typeface="Times New Roman" pitchFamily="18" charset="0"/>
                <a:cs typeface="Times New Roman" pitchFamily="18" charset="0"/>
              </a:rPr>
              <a:t>Увеличение </a:t>
            </a:r>
            <a:r>
              <a:rPr lang="ru-RU" sz="1850" dirty="0">
                <a:latin typeface="Times New Roman" pitchFamily="18" charset="0"/>
                <a:cs typeface="Times New Roman" pitchFamily="18" charset="0"/>
              </a:rPr>
              <a:t>дебита скважины по нефти.</a:t>
            </a:r>
          </a:p>
          <a:p>
            <a:pPr marL="457200" indent="-457200" algn="just" fontAlgn="base">
              <a:buFont typeface="+mj-lt"/>
              <a:buAutoNum type="arabicPeriod"/>
            </a:pPr>
            <a:r>
              <a:rPr lang="ru-RU" sz="1850" dirty="0" smtClean="0">
                <a:latin typeface="Times New Roman" pitchFamily="18" charset="0"/>
                <a:cs typeface="Times New Roman" pitchFamily="18" charset="0"/>
              </a:rPr>
              <a:t>Вскрытие </a:t>
            </a:r>
            <a:r>
              <a:rPr lang="ru-RU" sz="1850" dirty="0">
                <a:latin typeface="Times New Roman" pitchFamily="18" charset="0"/>
                <a:cs typeface="Times New Roman" pitchFamily="18" charset="0"/>
              </a:rPr>
              <a:t>пласта мощностью от </a:t>
            </a:r>
            <a:r>
              <a:rPr lang="ru-RU" sz="1850" dirty="0" smtClean="0">
                <a:latin typeface="Times New Roman" pitchFamily="18" charset="0"/>
                <a:cs typeface="Times New Roman" pitchFamily="18" charset="0"/>
              </a:rPr>
              <a:t>0,5 м </a:t>
            </a:r>
            <a:r>
              <a:rPr lang="ru-RU" sz="1850" dirty="0">
                <a:latin typeface="Times New Roman" pitchFamily="18" charset="0"/>
                <a:cs typeface="Times New Roman" pitchFamily="18" charset="0"/>
              </a:rPr>
              <a:t>и более.</a:t>
            </a:r>
          </a:p>
          <a:p>
            <a:pPr marL="457200" indent="-457200" algn="just" fontAlgn="base">
              <a:buFont typeface="+mj-lt"/>
              <a:buAutoNum type="arabicPeriod"/>
            </a:pPr>
            <a:r>
              <a:rPr lang="ru-RU" sz="1850" dirty="0" smtClean="0">
                <a:latin typeface="Times New Roman" pitchFamily="18" charset="0"/>
                <a:cs typeface="Times New Roman" pitchFamily="18" charset="0"/>
              </a:rPr>
              <a:t>Вскрытие </a:t>
            </a:r>
            <a:r>
              <a:rPr lang="ru-RU" sz="1850" dirty="0">
                <a:latin typeface="Times New Roman" pitchFamily="18" charset="0"/>
                <a:cs typeface="Times New Roman" pitchFamily="18" charset="0"/>
              </a:rPr>
              <a:t>пласта с ВНК.</a:t>
            </a:r>
          </a:p>
          <a:p>
            <a:pPr marL="457200" indent="-457200" algn="just" fontAlgn="base">
              <a:buFont typeface="+mj-lt"/>
              <a:buAutoNum type="arabicPeriod"/>
            </a:pPr>
            <a:r>
              <a:rPr lang="ru-RU" sz="1850" dirty="0" smtClean="0">
                <a:latin typeface="Times New Roman" pitchFamily="18" charset="0"/>
                <a:cs typeface="Times New Roman" pitchFamily="18" charset="0"/>
              </a:rPr>
              <a:t>Бурение </a:t>
            </a:r>
            <a:r>
              <a:rPr lang="ru-RU" sz="1850" dirty="0">
                <a:latin typeface="Times New Roman" pitchFamily="18" charset="0"/>
                <a:cs typeface="Times New Roman" pitchFamily="18" charset="0"/>
              </a:rPr>
              <a:t>канала с площадью фильтрации до </a:t>
            </a:r>
            <a:r>
              <a:rPr lang="ru-RU" sz="1850" dirty="0" smtClean="0">
                <a:latin typeface="Times New Roman" pitchFamily="18" charset="0"/>
                <a:cs typeface="Times New Roman" pitchFamily="18" charset="0"/>
              </a:rPr>
              <a:t>1385 </a:t>
            </a:r>
            <a:r>
              <a:rPr lang="ru-RU" sz="1850" dirty="0">
                <a:latin typeface="Times New Roman" pitchFamily="18" charset="0"/>
                <a:cs typeface="Times New Roman" pitchFamily="18" charset="0"/>
              </a:rPr>
              <a:t>см</a:t>
            </a:r>
            <a:r>
              <a:rPr lang="ru-RU" sz="1850" baseline="30000" dirty="0">
                <a:latin typeface="Times New Roman" pitchFamily="18" charset="0"/>
                <a:cs typeface="Times New Roman" pitchFamily="18" charset="0"/>
              </a:rPr>
              <a:t>2</a:t>
            </a:r>
            <a:r>
              <a:rPr lang="ru-RU" sz="1850" dirty="0" smtClean="0">
                <a:latin typeface="Times New Roman" pitchFamily="18" charset="0"/>
                <a:cs typeface="Times New Roman" pitchFamily="18" charset="0"/>
              </a:rPr>
              <a:t> </a:t>
            </a:r>
            <a:r>
              <a:rPr lang="ru-RU" sz="1850" dirty="0">
                <a:latin typeface="Times New Roman" pitchFamily="18" charset="0"/>
                <a:cs typeface="Times New Roman" pitchFamily="18" charset="0"/>
              </a:rPr>
              <a:t>строго под углом </a:t>
            </a:r>
            <a:r>
              <a:rPr lang="ru-RU" sz="1850" dirty="0" smtClean="0">
                <a:latin typeface="Times New Roman" pitchFamily="18" charset="0"/>
                <a:cs typeface="Times New Roman" pitchFamily="18" charset="0"/>
              </a:rPr>
              <a:t>90° </a:t>
            </a:r>
            <a:r>
              <a:rPr lang="ru-RU" sz="1850" dirty="0">
                <a:latin typeface="Times New Roman" pitchFamily="18" charset="0"/>
                <a:cs typeface="Times New Roman" pitchFamily="18" charset="0"/>
              </a:rPr>
              <a:t>относительно оси скважины за счёт жёсткого соединения буровых втулок.</a:t>
            </a:r>
          </a:p>
          <a:p>
            <a:pPr marL="457200" indent="-457200" algn="just" fontAlgn="base">
              <a:buFont typeface="+mj-lt"/>
              <a:buAutoNum type="arabicPeriod"/>
            </a:pPr>
            <a:r>
              <a:rPr lang="ru-RU" sz="1850" dirty="0" smtClean="0">
                <a:latin typeface="Times New Roman" pitchFamily="18" charset="0"/>
                <a:cs typeface="Times New Roman" pitchFamily="18" charset="0"/>
              </a:rPr>
              <a:t>Вскрытие </a:t>
            </a:r>
            <a:r>
              <a:rPr lang="ru-RU" sz="1850" dirty="0">
                <a:latin typeface="Times New Roman" pitchFamily="18" charset="0"/>
                <a:cs typeface="Times New Roman" pitchFamily="18" charset="0"/>
              </a:rPr>
              <a:t>многоколонной конструкции, через техническую и эксплуатационную колонны.</a:t>
            </a:r>
          </a:p>
          <a:p>
            <a:pPr marL="457200" indent="-457200" algn="just" fontAlgn="base">
              <a:buFont typeface="+mj-lt"/>
              <a:buAutoNum type="arabicPeriod"/>
            </a:pPr>
            <a:r>
              <a:rPr lang="ru-RU" sz="1850" dirty="0">
                <a:latin typeface="Times New Roman" pitchFamily="18" charset="0"/>
                <a:cs typeface="Times New Roman" pitchFamily="18" charset="0"/>
              </a:rPr>
              <a:t>Контроль длины пробуренного </a:t>
            </a:r>
            <a:r>
              <a:rPr lang="ru-RU" sz="1850" dirty="0" smtClean="0">
                <a:latin typeface="Times New Roman" pitchFamily="18" charset="0"/>
                <a:cs typeface="Times New Roman" pitchFamily="18" charset="0"/>
              </a:rPr>
              <a:t>канала - </a:t>
            </a:r>
            <a:r>
              <a:rPr lang="ru-RU" sz="1850" dirty="0">
                <a:latin typeface="Times New Roman" pitchFamily="18" charset="0"/>
                <a:cs typeface="Times New Roman" pitchFamily="18" charset="0"/>
              </a:rPr>
              <a:t>прямым и косвенным (графическим) </a:t>
            </a:r>
            <a:r>
              <a:rPr lang="ru-RU" sz="1850" dirty="0" smtClean="0">
                <a:latin typeface="Times New Roman" pitchFamily="18" charset="0"/>
                <a:cs typeface="Times New Roman" pitchFamily="18" charset="0"/>
              </a:rPr>
              <a:t>методами.</a:t>
            </a:r>
            <a:endParaRPr lang="ru-RU" sz="1850" dirty="0">
              <a:latin typeface="Times New Roman" pitchFamily="18" charset="0"/>
              <a:cs typeface="Times New Roman" pitchFamily="18" charset="0"/>
            </a:endParaRPr>
          </a:p>
          <a:p>
            <a:pPr marL="0" indent="0" algn="just" fontAlgn="base">
              <a:buNone/>
            </a:pPr>
            <a:endParaRPr lang="ru-RU" sz="1800" dirty="0">
              <a:latin typeface="Times New Roman" pitchFamily="18" charset="0"/>
              <a:cs typeface="Times New Roman" pitchFamily="18" charset="0"/>
            </a:endParaRPr>
          </a:p>
          <a:p>
            <a:pPr marL="0" indent="0" fontAlgn="base">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26674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Графический метод контроля пробуренного канала</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788"/>
          <a:stretch/>
        </p:blipFill>
        <p:spPr>
          <a:xfrm>
            <a:off x="160848" y="1412777"/>
            <a:ext cx="8822303" cy="4608512"/>
          </a:xfrm>
          <a:blipFill>
            <a:blip r:embed="rId3" cstate="print"/>
            <a:tile tx="0" ty="0" sx="100000" sy="100000" flip="none" algn="tl"/>
          </a:blipFill>
        </p:spPr>
      </p:pic>
    </p:spTree>
    <p:extLst>
      <p:ext uri="{BB962C8B-B14F-4D97-AF65-F5344CB8AC3E}">
        <p14:creationId xmlns:p14="http://schemas.microsoft.com/office/powerpoint/2010/main" val="241213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9144000" cy="6858000"/>
          </a:xfrm>
        </p:spPr>
        <p:txBody>
          <a:bodyPr lIns="288000" rIns="288000">
            <a:normAutofit lnSpcReduction="10000"/>
          </a:bodyPr>
          <a:lstStyle/>
          <a:p>
            <a:pPr marL="0" indent="0" algn="ctr">
              <a:lnSpc>
                <a:spcPct val="120000"/>
              </a:lnSpc>
              <a:buNone/>
            </a:pPr>
            <a:r>
              <a:rPr lang="ru-RU" sz="3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Недостатки кумулятивной перфорации:</a:t>
            </a:r>
            <a:endParaRPr lang="ru-RU" sz="3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ru-RU" sz="1600" dirty="0" smtClean="0">
              <a:latin typeface="Times New Roman" panose="02020603050405020304" pitchFamily="18" charset="0"/>
              <a:cs typeface="Times New Roman" panose="02020603050405020304" pitchFamily="18" charset="0"/>
            </a:endParaRPr>
          </a:p>
          <a:p>
            <a:pPr marL="0" indent="457200" algn="just">
              <a:buNone/>
            </a:pPr>
            <a:r>
              <a:rPr lang="ru-RU" sz="1900" dirty="0" smtClean="0">
                <a:latin typeface="Times New Roman" panose="02020603050405020304" pitchFamily="18" charset="0"/>
                <a:cs typeface="Times New Roman" panose="02020603050405020304" pitchFamily="18" charset="0"/>
              </a:rPr>
              <a:t>Негативные </a:t>
            </a:r>
            <a:r>
              <a:rPr lang="ru-RU" sz="1900" dirty="0">
                <a:latin typeface="Times New Roman" panose="02020603050405020304" pitchFamily="18" charset="0"/>
                <a:cs typeface="Times New Roman" panose="02020603050405020304" pitchFamily="18" charset="0"/>
              </a:rPr>
              <a:t>воздействия на продуктивный пласт происходят уже на стадии строительства скважины. При первичном вскрытии пласта — бурением, при креплении ствола скважины – цементаже, и при вторичном вскрытии пласта – кумулятивной перфорацией, </a:t>
            </a:r>
            <a:r>
              <a:rPr lang="ru-RU" sz="1900" dirty="0" smtClean="0">
                <a:latin typeface="Times New Roman" panose="02020603050405020304" pitchFamily="18" charset="0"/>
                <a:cs typeface="Times New Roman" panose="02020603050405020304" pitchFamily="18" charset="0"/>
              </a:rPr>
              <a:t>которая характеризуется небольшими временными и финансовыми затратами, но имеющая </a:t>
            </a:r>
            <a:r>
              <a:rPr lang="ru-RU" sz="1900" b="1" dirty="0">
                <a:latin typeface="Times New Roman" panose="02020603050405020304" pitchFamily="18" charset="0"/>
                <a:cs typeface="Times New Roman" panose="02020603050405020304" pitchFamily="18" charset="0"/>
              </a:rPr>
              <a:t>значительные недостатки</a:t>
            </a:r>
            <a:r>
              <a:rPr lang="ru-RU" sz="1900" dirty="0">
                <a:latin typeface="Times New Roman" panose="02020603050405020304" pitchFamily="18" charset="0"/>
                <a:cs typeface="Times New Roman" panose="02020603050405020304" pitchFamily="18" charset="0"/>
              </a:rPr>
              <a:t>: большое взрывное давление, высокую температуру и не контролируемое </a:t>
            </a:r>
            <a:r>
              <a:rPr lang="ru-RU" sz="1900" dirty="0" smtClean="0">
                <a:latin typeface="Times New Roman" panose="02020603050405020304" pitchFamily="18" charset="0"/>
                <a:cs typeface="Times New Roman" panose="02020603050405020304" pitchFamily="18" charset="0"/>
              </a:rPr>
              <a:t>по диаметру и </a:t>
            </a:r>
            <a:r>
              <a:rPr lang="ru-RU" sz="1900" dirty="0">
                <a:latin typeface="Times New Roman" panose="02020603050405020304" pitchFamily="18" charset="0"/>
                <a:cs typeface="Times New Roman" panose="02020603050405020304" pitchFamily="18" charset="0"/>
              </a:rPr>
              <a:t>глубине </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проникновение в ПЗП.</a:t>
            </a:r>
          </a:p>
          <a:p>
            <a:pPr marL="0" indent="457200" algn="just">
              <a:buNone/>
            </a:pPr>
            <a:r>
              <a:rPr lang="ru-RU" sz="1900" dirty="0">
                <a:latin typeface="Times New Roman" panose="02020603050405020304" pitchFamily="18" charset="0"/>
                <a:cs typeface="Times New Roman" panose="02020603050405020304" pitchFamily="18" charset="0"/>
              </a:rPr>
              <a:t>Высокое давление вызывает импульсную деформацию обсадной колонны, и как следствие, разрушение цементного камня, что способствует возникновению заколонных перетоков.</a:t>
            </a:r>
          </a:p>
          <a:p>
            <a:pPr marL="0" indent="457200" algn="just">
              <a:buNone/>
            </a:pPr>
            <a:r>
              <a:rPr lang="ru-RU" sz="1900" dirty="0">
                <a:latin typeface="Times New Roman" panose="02020603050405020304" pitchFamily="18" charset="0"/>
                <a:cs typeface="Times New Roman" panose="02020603050405020304" pitchFamily="18" charset="0"/>
              </a:rPr>
              <a:t>Высокая температура оплавляет стенки перфорационного канала до состояния стекловидной корки, которая образует свою зону кольматации теперь уже вокруг перфорационного канала, что значительно снижает его фильтрационные характеристики</a:t>
            </a:r>
            <a:r>
              <a:rPr lang="ru-RU" sz="1900" dirty="0" smtClean="0">
                <a:latin typeface="Times New Roman" panose="02020603050405020304" pitchFamily="18" charset="0"/>
                <a:cs typeface="Times New Roman" panose="02020603050405020304" pitchFamily="18" charset="0"/>
              </a:rPr>
              <a:t>.</a:t>
            </a:r>
          </a:p>
          <a:p>
            <a:pPr marL="0" indent="457200" algn="just">
              <a:buNone/>
            </a:pPr>
            <a:r>
              <a:rPr lang="ru-RU" sz="1900" dirty="0" smtClean="0">
                <a:latin typeface="Times New Roman" panose="02020603050405020304" pitchFamily="18" charset="0"/>
                <a:cs typeface="Times New Roman" panose="02020603050405020304" pitchFamily="18" charset="0"/>
              </a:rPr>
              <a:t>Геометрические размеры канала кумулятивной перфорации в пласте никому не известны из-за отсутствия возможности контроля.</a:t>
            </a:r>
            <a:endParaRPr lang="ru-RU" sz="1900" dirty="0">
              <a:latin typeface="Times New Roman" panose="02020603050405020304" pitchFamily="18" charset="0"/>
              <a:cs typeface="Times New Roman" panose="02020603050405020304" pitchFamily="18" charset="0"/>
            </a:endParaRPr>
          </a:p>
          <a:p>
            <a:pPr marL="0" indent="457200" algn="just">
              <a:buNone/>
            </a:pPr>
            <a:r>
              <a:rPr lang="ru-RU" sz="1900" dirty="0" smtClean="0">
                <a:latin typeface="Times New Roman" panose="02020603050405020304" pitchFamily="18" charset="0"/>
                <a:cs typeface="Times New Roman" panose="02020603050405020304" pitchFamily="18" charset="0"/>
              </a:rPr>
              <a:t>Не </a:t>
            </a:r>
            <a:r>
              <a:rPr lang="ru-RU" sz="1900" dirty="0">
                <a:latin typeface="Times New Roman" panose="02020603050405020304" pitchFamily="18" charset="0"/>
                <a:cs typeface="Times New Roman" panose="02020603050405020304" pitchFamily="18" charset="0"/>
              </a:rPr>
              <a:t>всегда глубина перфорационного канала превышает зону кольматации и зону проникновения фильтратов бурового и тампонажного растворов, где радиус зоны проникновения фильтратов больше радиуса зоны кольматации в 2-2,5 раза</a:t>
            </a:r>
            <a:r>
              <a:rPr lang="ru-RU" sz="1900" dirty="0" smtClean="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440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600" dirty="0" smtClean="0">
                <a:effectLst>
                  <a:outerShdw blurRad="38100" dist="38100" dir="2700000" algn="tl">
                    <a:srgbClr val="000000">
                      <a:alpha val="43137"/>
                    </a:srgbClr>
                  </a:outerShdw>
                </a:effectLst>
              </a:rPr>
              <a:t>Сравнительная схема вскрытия ПЗП</a:t>
            </a:r>
            <a:r>
              <a:rPr lang="ru-RU" sz="3600" dirty="0">
                <a:effectLst>
                  <a:outerShdw blurRad="38100" dist="38100" dir="2700000" algn="tl">
                    <a:srgbClr val="000000">
                      <a:alpha val="43137"/>
                    </a:srgbClr>
                  </a:outerShdw>
                </a:effectLst>
              </a:rPr>
              <a:t/>
            </a:r>
            <a:br>
              <a:rPr lang="ru-RU" sz="3600" dirty="0">
                <a:effectLst>
                  <a:outerShdw blurRad="38100" dist="38100" dir="2700000" algn="tl">
                    <a:srgbClr val="000000">
                      <a:alpha val="43137"/>
                    </a:srgbClr>
                  </a:outerShdw>
                </a:effectLst>
              </a:rPr>
            </a:br>
            <a:endParaRPr lang="ru-RU" sz="2800" dirty="0">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106074"/>
            <a:ext cx="7848871" cy="5565273"/>
          </a:xfrm>
        </p:spPr>
      </p:pic>
    </p:spTree>
    <p:extLst>
      <p:ext uri="{BB962C8B-B14F-4D97-AF65-F5344CB8AC3E}">
        <p14:creationId xmlns:p14="http://schemas.microsoft.com/office/powerpoint/2010/main" val="412143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4000" r="-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908720"/>
            <a:ext cx="9144000" cy="5949280"/>
          </a:xfrm>
        </p:spPr>
        <p:txBody>
          <a:bodyPr rIns="360000">
            <a:normAutofit/>
          </a:bodyPr>
          <a:lstStyle/>
          <a:p>
            <a:pPr marL="0" indent="0" algn="ctr">
              <a:buNone/>
            </a:pPr>
            <a:endParaRPr lang="ru-RU" sz="20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Не позволяет создать канал под 90° относительно оси скважины из-за гибкого вала;</a:t>
            </a:r>
          </a:p>
          <a:p>
            <a:pPr algn="just"/>
            <a:r>
              <a:rPr lang="ru-RU" sz="2200" dirty="0">
                <a:latin typeface="Times New Roman" panose="02020603050405020304" pitchFamily="18" charset="0"/>
                <a:cs typeface="Times New Roman" panose="02020603050405020304" pitchFamily="18" charset="0"/>
              </a:rPr>
              <a:t>Гибкий вал имеет возможность отклониться от заданного направления и уйти по пути наименьшего сопротивления при попадании в каверну в любом направлении;</a:t>
            </a:r>
          </a:p>
          <a:p>
            <a:pPr algn="just"/>
            <a:r>
              <a:rPr lang="ru-RU" sz="2200" dirty="0">
                <a:latin typeface="Times New Roman" panose="02020603050405020304" pitchFamily="18" charset="0"/>
                <a:cs typeface="Times New Roman" panose="02020603050405020304" pitchFamily="18" charset="0"/>
              </a:rPr>
              <a:t>Время на формирование одного канала составляет около 48 часов;</a:t>
            </a:r>
          </a:p>
          <a:p>
            <a:pPr algn="just"/>
            <a:r>
              <a:rPr lang="ru-RU" sz="2200" dirty="0">
                <a:latin typeface="Times New Roman" panose="02020603050405020304" pitchFamily="18" charset="0"/>
                <a:cs typeface="Times New Roman" panose="02020603050405020304" pitchFamily="18" charset="0"/>
              </a:rPr>
              <a:t>Технологическое оборудование спускается в скважину и поднимается на НКТ;</a:t>
            </a:r>
          </a:p>
          <a:p>
            <a:pPr algn="just"/>
            <a:r>
              <a:rPr lang="ru-RU" sz="2200" dirty="0">
                <a:latin typeface="Times New Roman" panose="02020603050405020304" pitchFamily="18" charset="0"/>
                <a:cs typeface="Times New Roman" panose="02020603050405020304" pitchFamily="18" charset="0"/>
              </a:rPr>
              <a:t>Задействована бригада КРС (СПО + дежурство) - 48 часов – на один канал;</a:t>
            </a:r>
          </a:p>
          <a:p>
            <a:pPr algn="just"/>
            <a:r>
              <a:rPr lang="ru-RU" sz="2200" dirty="0">
                <a:latin typeface="Times New Roman" panose="02020603050405020304" pitchFamily="18" charset="0"/>
                <a:cs typeface="Times New Roman" panose="02020603050405020304" pitchFamily="18" charset="0"/>
              </a:rPr>
              <a:t>Дополнительно к стоимости формирования канала – </a:t>
            </a:r>
            <a:r>
              <a:rPr lang="ru-RU" sz="2200" dirty="0" smtClean="0">
                <a:latin typeface="Times New Roman" panose="02020603050405020304" pitchFamily="18" charset="0"/>
                <a:cs typeface="Times New Roman" panose="02020603050405020304" pitchFamily="18" charset="0"/>
              </a:rPr>
              <a:t>300 т.р</a:t>
            </a:r>
            <a:r>
              <a:rPr lang="ru-RU" sz="2200" dirty="0">
                <a:latin typeface="Times New Roman" panose="02020603050405020304" pitchFamily="18" charset="0"/>
                <a:cs typeface="Times New Roman" panose="02020603050405020304" pitchFamily="18" charset="0"/>
              </a:rPr>
              <a:t>., заказчик оплачивает доставку чистой воды </a:t>
            </a:r>
            <a:r>
              <a:rPr lang="en-US" sz="2200" dirty="0">
                <a:latin typeface="Times New Roman" panose="02020603050405020304" pitchFamily="18" charset="0"/>
                <a:cs typeface="Times New Roman" panose="02020603050405020304" pitchFamily="18" charset="0"/>
              </a:rPr>
              <a:t>V-20</a:t>
            </a:r>
            <a:r>
              <a:rPr lang="ru-RU" sz="2200" dirty="0">
                <a:latin typeface="Times New Roman" panose="02020603050405020304" pitchFamily="18" charset="0"/>
                <a:cs typeface="Times New Roman" panose="02020603050405020304" pitchFamily="18" charset="0"/>
              </a:rPr>
              <a:t>м³ и дежурство как минимум двух автоцистерн в течении </a:t>
            </a:r>
            <a:r>
              <a:rPr lang="ru-RU" sz="2200">
                <a:latin typeface="Times New Roman" panose="02020603050405020304" pitchFamily="18" charset="0"/>
                <a:cs typeface="Times New Roman" panose="02020603050405020304" pitchFamily="18" charset="0"/>
              </a:rPr>
              <a:t>48 </a:t>
            </a:r>
            <a:r>
              <a:rPr lang="ru-RU" sz="2200" smtClean="0">
                <a:latin typeface="Times New Roman" panose="02020603050405020304" pitchFamily="18" charset="0"/>
                <a:cs typeface="Times New Roman" panose="02020603050405020304" pitchFamily="18" charset="0"/>
              </a:rPr>
              <a:t>часов; в </a:t>
            </a:r>
            <a:r>
              <a:rPr lang="ru-RU" sz="2200" dirty="0" smtClean="0">
                <a:latin typeface="Times New Roman" panose="02020603050405020304" pitchFamily="18" charset="0"/>
                <a:cs typeface="Times New Roman" panose="02020603050405020304" pitchFamily="18" charset="0"/>
              </a:rPr>
              <a:t>зимнее время работу и дежурство ППУ;</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Рекомендуемое </a:t>
            </a:r>
            <a:r>
              <a:rPr lang="ru-RU" sz="2200" dirty="0" smtClean="0">
                <a:latin typeface="Times New Roman" panose="02020603050405020304" pitchFamily="18" charset="0"/>
                <a:cs typeface="Times New Roman" panose="02020603050405020304" pitchFamily="18" charset="0"/>
              </a:rPr>
              <a:t>количество </a:t>
            </a:r>
            <a:r>
              <a:rPr lang="ru-RU" sz="2200" dirty="0">
                <a:latin typeface="Times New Roman" panose="02020603050405020304" pitchFamily="18" charset="0"/>
                <a:cs typeface="Times New Roman" panose="02020603050405020304" pitchFamily="18" charset="0"/>
              </a:rPr>
              <a:t>каналов – </a:t>
            </a:r>
            <a:r>
              <a:rPr lang="ru-RU" sz="2200" dirty="0" smtClean="0">
                <a:latin typeface="Times New Roman" panose="02020603050405020304" pitchFamily="18" charset="0"/>
                <a:cs typeface="Times New Roman" panose="02020603050405020304" pitchFamily="18" charset="0"/>
              </a:rPr>
              <a:t>4-5 </a:t>
            </a:r>
            <a:r>
              <a:rPr lang="ru-RU" sz="2200" dirty="0">
                <a:latin typeface="Times New Roman" panose="02020603050405020304" pitchFamily="18" charset="0"/>
                <a:cs typeface="Times New Roman" panose="02020603050405020304" pitchFamily="18" charset="0"/>
              </a:rPr>
              <a:t>шт.</a:t>
            </a:r>
          </a:p>
        </p:txBody>
      </p:sp>
      <p:sp>
        <p:nvSpPr>
          <p:cNvPr id="2" name="TextBox 1"/>
          <p:cNvSpPr txBox="1"/>
          <p:nvPr/>
        </p:nvSpPr>
        <p:spPr>
          <a:xfrm>
            <a:off x="611560" y="188640"/>
            <a:ext cx="7992888" cy="1200329"/>
          </a:xfrm>
          <a:prstGeom prst="rect">
            <a:avLst/>
          </a:prstGeom>
          <a:noFill/>
        </p:spPr>
        <p:txBody>
          <a:bodyPr wrap="square" rtlCol="0">
            <a:spAutoFit/>
          </a:bodyPr>
          <a:lstStyle/>
          <a:p>
            <a:pPr algn="ct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Недостатки безвзрывного метода на гибком валу </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устройством УРВП (установка  радиального вскрытия пласта)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(ООО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«НТНС» г</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Пермь</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76563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1923</TotalTime>
  <Words>1575</Words>
  <Application>Microsoft Office PowerPoint</Application>
  <PresentationFormat>Экран (4:3)</PresentationFormat>
  <Paragraphs>290</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Тема Office</vt:lpstr>
      <vt:lpstr>Трек</vt:lpstr>
      <vt:lpstr>ООО «Вторичное вскрытие пласта»</vt:lpstr>
      <vt:lpstr>Коммерческое предложение </vt:lpstr>
      <vt:lpstr>Актуальность технологии</vt:lpstr>
      <vt:lpstr> Принцип работы</vt:lpstr>
      <vt:lpstr>Преимущества данной технологии</vt:lpstr>
      <vt:lpstr>Графический метод контроля пробуренного канала</vt:lpstr>
      <vt:lpstr>Презентация PowerPoint</vt:lpstr>
      <vt:lpstr>Сравнительная схема вскрытия ПЗП </vt:lpstr>
      <vt:lpstr>Презентация PowerPoint</vt:lpstr>
      <vt:lpstr>Временные трудозатраты на 1 канал </vt:lpstr>
      <vt:lpstr>Результаты работы устройства до модернизации при длине канала 1000 мм</vt:lpstr>
      <vt:lpstr>Презентация PowerPoint</vt:lpstr>
      <vt:lpstr>Технические данные УБФК 22х1250</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Пользователь</cp:lastModifiedBy>
  <cp:revision>156</cp:revision>
  <cp:lastPrinted>2022-01-08T06:20:32Z</cp:lastPrinted>
  <dcterms:modified xsi:type="dcterms:W3CDTF">2022-04-28T12:06:15Z</dcterms:modified>
</cp:coreProperties>
</file>